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notesSlides/notesSlide1.xml" ContentType="application/vnd.openxmlformats-officedocument.presentationml.notesSlide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notesSlides/notesSlide2.xml" ContentType="application/vnd.openxmlformats-officedocument.presentationml.notesSlide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notesSlides/notesSlide3.xml" ContentType="application/vnd.openxmlformats-officedocument.presentationml.notesSlide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notesSlides/notesSlide4.xml" ContentType="application/vnd.openxmlformats-officedocument.presentationml.notesSlide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notesSlides/notesSlide5.xml" ContentType="application/vnd.openxmlformats-officedocument.presentationml.notesSlide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16"/>
  </p:notesMasterIdLst>
  <p:handoutMasterIdLst>
    <p:handoutMasterId r:id="rId17"/>
  </p:handoutMasterIdLst>
  <p:sldIdLst>
    <p:sldId id="421" r:id="rId3"/>
    <p:sldId id="457" r:id="rId4"/>
    <p:sldId id="459" r:id="rId5"/>
    <p:sldId id="485" r:id="rId6"/>
    <p:sldId id="484" r:id="rId7"/>
    <p:sldId id="486" r:id="rId8"/>
    <p:sldId id="481" r:id="rId9"/>
    <p:sldId id="467" r:id="rId10"/>
    <p:sldId id="482" r:id="rId11"/>
    <p:sldId id="483" r:id="rId12"/>
    <p:sldId id="473" r:id="rId13"/>
    <p:sldId id="474" r:id="rId14"/>
    <p:sldId id="452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43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B1E5"/>
    <a:srgbClr val="CFE0FB"/>
    <a:srgbClr val="F5F5FA"/>
    <a:srgbClr val="125E7D"/>
    <a:srgbClr val="4398A7"/>
    <a:srgbClr val="527ABC"/>
    <a:srgbClr val="9ABFF7"/>
    <a:srgbClr val="88CDED"/>
    <a:srgbClr val="55AABB"/>
    <a:srgbClr val="3D8F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279" autoAdjust="0"/>
  </p:normalViewPr>
  <p:slideViewPr>
    <p:cSldViewPr snapToGrid="0">
      <p:cViewPr varScale="1">
        <p:scale>
          <a:sx n="68" d="100"/>
          <a:sy n="68" d="100"/>
        </p:scale>
        <p:origin x="616" y="60"/>
      </p:cViewPr>
      <p:guideLst>
        <p:guide orient="horz" pos="2243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2020/5/30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2020/5/30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330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0278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118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037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https://kwize.com/pics/Linus-Torvalds-quote-about-talking-1a9797.jpg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794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13" Type="http://schemas.openxmlformats.org/officeDocument/2006/relationships/tags" Target="../tags/tag81.xml"/><Relationship Id="rId3" Type="http://schemas.openxmlformats.org/officeDocument/2006/relationships/tags" Target="../tags/tag71.xml"/><Relationship Id="rId7" Type="http://schemas.openxmlformats.org/officeDocument/2006/relationships/tags" Target="../tags/tag75.xml"/><Relationship Id="rId12" Type="http://schemas.openxmlformats.org/officeDocument/2006/relationships/tags" Target="../tags/tag80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tags" Target="../tags/tag79.xml"/><Relationship Id="rId5" Type="http://schemas.openxmlformats.org/officeDocument/2006/relationships/tags" Target="../tags/tag73.xml"/><Relationship Id="rId15" Type="http://schemas.openxmlformats.org/officeDocument/2006/relationships/image" Target="../media/image1.png"/><Relationship Id="rId10" Type="http://schemas.openxmlformats.org/officeDocument/2006/relationships/tags" Target="../tags/tag78.xml"/><Relationship Id="rId4" Type="http://schemas.openxmlformats.org/officeDocument/2006/relationships/tags" Target="../tags/tag72.xml"/><Relationship Id="rId9" Type="http://schemas.openxmlformats.org/officeDocument/2006/relationships/tags" Target="../tags/tag77.xml"/><Relationship Id="rId14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89.xml"/><Relationship Id="rId3" Type="http://schemas.openxmlformats.org/officeDocument/2006/relationships/tags" Target="../tags/tag84.xml"/><Relationship Id="rId7" Type="http://schemas.openxmlformats.org/officeDocument/2006/relationships/tags" Target="../tags/tag88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9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03.xml"/><Relationship Id="rId3" Type="http://schemas.openxmlformats.org/officeDocument/2006/relationships/tags" Target="../tags/tag98.xml"/><Relationship Id="rId7" Type="http://schemas.openxmlformats.org/officeDocument/2006/relationships/tags" Target="../tags/tag102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100.xml"/><Relationship Id="rId10" Type="http://schemas.openxmlformats.org/officeDocument/2006/relationships/tags" Target="../tags/tag105.xml"/><Relationship Id="rId4" Type="http://schemas.openxmlformats.org/officeDocument/2006/relationships/tags" Target="../tags/tag99.xml"/><Relationship Id="rId9" Type="http://schemas.openxmlformats.org/officeDocument/2006/relationships/tags" Target="../tags/tag104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13.xml"/><Relationship Id="rId3" Type="http://schemas.openxmlformats.org/officeDocument/2006/relationships/tags" Target="../tags/tag108.xml"/><Relationship Id="rId7" Type="http://schemas.openxmlformats.org/officeDocument/2006/relationships/tags" Target="../tags/tag112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11" Type="http://schemas.openxmlformats.org/officeDocument/2006/relationships/tags" Target="../tags/tag116.xml"/><Relationship Id="rId5" Type="http://schemas.openxmlformats.org/officeDocument/2006/relationships/tags" Target="../tags/tag110.xml"/><Relationship Id="rId10" Type="http://schemas.openxmlformats.org/officeDocument/2006/relationships/tags" Target="../tags/tag115.xml"/><Relationship Id="rId4" Type="http://schemas.openxmlformats.org/officeDocument/2006/relationships/tags" Target="../tags/tag109.xml"/><Relationship Id="rId9" Type="http://schemas.openxmlformats.org/officeDocument/2006/relationships/tags" Target="../tags/tag114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19.xml"/><Relationship Id="rId7" Type="http://schemas.openxmlformats.org/officeDocument/2006/relationships/tags" Target="../tags/tag123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tags" Target="../tags/tag120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5" Type="http://schemas.openxmlformats.org/officeDocument/2006/relationships/image" Target="../media/image2.png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134.xml"/><Relationship Id="rId3" Type="http://schemas.openxmlformats.org/officeDocument/2006/relationships/tags" Target="../tags/tag129.xml"/><Relationship Id="rId7" Type="http://schemas.openxmlformats.org/officeDocument/2006/relationships/tags" Target="../tags/tag133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30.xml"/><Relationship Id="rId9" Type="http://schemas.openxmlformats.org/officeDocument/2006/relationships/tags" Target="../tags/tag13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143.xml"/><Relationship Id="rId3" Type="http://schemas.openxmlformats.org/officeDocument/2006/relationships/tags" Target="../tags/tag138.xml"/><Relationship Id="rId7" Type="http://schemas.openxmlformats.org/officeDocument/2006/relationships/tags" Target="../tags/tag142.xml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tags" Target="../tags/tag141.xml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9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46.xml"/><Relationship Id="rId7" Type="http://schemas.openxmlformats.org/officeDocument/2006/relationships/tags" Target="../tags/tag150.xml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tags" Target="../tags/tag147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58.xml"/><Relationship Id="rId3" Type="http://schemas.openxmlformats.org/officeDocument/2006/relationships/tags" Target="../tags/tag153.xml"/><Relationship Id="rId7" Type="http://schemas.openxmlformats.org/officeDocument/2006/relationships/tags" Target="../tags/tag157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4" Type="http://schemas.openxmlformats.org/officeDocument/2006/relationships/tags" Target="../tags/tag154.xml"/><Relationship Id="rId9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61.xml"/><Relationship Id="rId7" Type="http://schemas.openxmlformats.org/officeDocument/2006/relationships/tags" Target="../tags/tag165.xml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tags" Target="../tags/tag164.xml"/><Relationship Id="rId5" Type="http://schemas.openxmlformats.org/officeDocument/2006/relationships/tags" Target="../tags/tag163.xml"/><Relationship Id="rId4" Type="http://schemas.openxmlformats.org/officeDocument/2006/relationships/tags" Target="../tags/tag162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173.xml"/><Relationship Id="rId3" Type="http://schemas.openxmlformats.org/officeDocument/2006/relationships/tags" Target="../tags/tag168.xml"/><Relationship Id="rId7" Type="http://schemas.openxmlformats.org/officeDocument/2006/relationships/tags" Target="../tags/tag172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tags" Target="../tags/tag171.xml"/><Relationship Id="rId5" Type="http://schemas.openxmlformats.org/officeDocument/2006/relationships/tags" Target="../tags/tag170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69.xml"/><Relationship Id="rId9" Type="http://schemas.openxmlformats.org/officeDocument/2006/relationships/tags" Target="../tags/tag174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182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177.xml"/><Relationship Id="rId7" Type="http://schemas.openxmlformats.org/officeDocument/2006/relationships/tags" Target="../tags/tag181.xml"/><Relationship Id="rId12" Type="http://schemas.openxmlformats.org/officeDocument/2006/relationships/tags" Target="../tags/tag186.xml"/><Relationship Id="rId17" Type="http://schemas.openxmlformats.org/officeDocument/2006/relationships/image" Target="../media/image6.svg"/><Relationship Id="rId2" Type="http://schemas.openxmlformats.org/officeDocument/2006/relationships/tags" Target="../tags/tag176.xml"/><Relationship Id="rId16" Type="http://schemas.openxmlformats.org/officeDocument/2006/relationships/image" Target="../media/image5.png"/><Relationship Id="rId1" Type="http://schemas.openxmlformats.org/officeDocument/2006/relationships/tags" Target="../tags/tag175.xml"/><Relationship Id="rId6" Type="http://schemas.openxmlformats.org/officeDocument/2006/relationships/tags" Target="../tags/tag180.xml"/><Relationship Id="rId11" Type="http://schemas.openxmlformats.org/officeDocument/2006/relationships/tags" Target="../tags/tag185.xml"/><Relationship Id="rId5" Type="http://schemas.openxmlformats.org/officeDocument/2006/relationships/tags" Target="../tags/tag179.xml"/><Relationship Id="rId15" Type="http://schemas.openxmlformats.org/officeDocument/2006/relationships/image" Target="../media/image4.svg"/><Relationship Id="rId10" Type="http://schemas.openxmlformats.org/officeDocument/2006/relationships/tags" Target="../tags/tag184.xml"/><Relationship Id="rId4" Type="http://schemas.openxmlformats.org/officeDocument/2006/relationships/tags" Target="../tags/tag178.xml"/><Relationship Id="rId9" Type="http://schemas.openxmlformats.org/officeDocument/2006/relationships/tags" Target="../tags/tag183.xml"/><Relationship Id="rId1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194.xml"/><Relationship Id="rId3" Type="http://schemas.openxmlformats.org/officeDocument/2006/relationships/tags" Target="../tags/tag189.xml"/><Relationship Id="rId7" Type="http://schemas.openxmlformats.org/officeDocument/2006/relationships/tags" Target="../tags/tag193.xml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6" Type="http://schemas.openxmlformats.org/officeDocument/2006/relationships/tags" Target="../tags/tag192.xml"/><Relationship Id="rId5" Type="http://schemas.openxmlformats.org/officeDocument/2006/relationships/tags" Target="../tags/tag191.xml"/><Relationship Id="rId4" Type="http://schemas.openxmlformats.org/officeDocument/2006/relationships/tags" Target="../tags/tag190.xml"/><Relationship Id="rId9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202.xml"/><Relationship Id="rId3" Type="http://schemas.openxmlformats.org/officeDocument/2006/relationships/tags" Target="../tags/tag197.xml"/><Relationship Id="rId7" Type="http://schemas.openxmlformats.org/officeDocument/2006/relationships/tags" Target="../tags/tag201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tags" Target="../tags/tag200.xml"/><Relationship Id="rId5" Type="http://schemas.openxmlformats.org/officeDocument/2006/relationships/tags" Target="../tags/tag199.xml"/><Relationship Id="rId4" Type="http://schemas.openxmlformats.org/officeDocument/2006/relationships/tags" Target="../tags/tag198.xml"/><Relationship Id="rId9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210.xml"/><Relationship Id="rId3" Type="http://schemas.openxmlformats.org/officeDocument/2006/relationships/tags" Target="../tags/tag205.xml"/><Relationship Id="rId7" Type="http://schemas.openxmlformats.org/officeDocument/2006/relationships/tags" Target="../tags/tag209.xml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6" Type="http://schemas.openxmlformats.org/officeDocument/2006/relationships/tags" Target="../tags/tag208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207.xml"/><Relationship Id="rId10" Type="http://schemas.openxmlformats.org/officeDocument/2006/relationships/tags" Target="../tags/tag212.xml"/><Relationship Id="rId4" Type="http://schemas.openxmlformats.org/officeDocument/2006/relationships/tags" Target="../tags/tag206.xml"/><Relationship Id="rId9" Type="http://schemas.openxmlformats.org/officeDocument/2006/relationships/tags" Target="../tags/tag211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220.xml"/><Relationship Id="rId3" Type="http://schemas.openxmlformats.org/officeDocument/2006/relationships/tags" Target="../tags/tag215.xml"/><Relationship Id="rId7" Type="http://schemas.openxmlformats.org/officeDocument/2006/relationships/tags" Target="../tags/tag219.xml"/><Relationship Id="rId2" Type="http://schemas.openxmlformats.org/officeDocument/2006/relationships/tags" Target="../tags/tag214.xml"/><Relationship Id="rId1" Type="http://schemas.openxmlformats.org/officeDocument/2006/relationships/tags" Target="../tags/tag213.xml"/><Relationship Id="rId6" Type="http://schemas.openxmlformats.org/officeDocument/2006/relationships/tags" Target="../tags/tag218.xml"/><Relationship Id="rId5" Type="http://schemas.openxmlformats.org/officeDocument/2006/relationships/tags" Target="../tags/tag217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216.xml"/><Relationship Id="rId9" Type="http://schemas.openxmlformats.org/officeDocument/2006/relationships/tags" Target="../tags/tag22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2020/5/30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\Users\admin\Desktop\新建文件夹\简约白底（红2）\ppt\media\image1.pngimage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5"/>
          <a:srcRect/>
          <a:stretch>
            <a:fillRect/>
          </a:stretch>
        </p:blipFill>
        <p:spPr>
          <a:xfrm>
            <a:off x="6489642" y="2223"/>
            <a:ext cx="5035080" cy="6853555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6489641" y="0"/>
            <a:ext cx="5035081" cy="6858000"/>
          </a:xfrm>
          <a:prstGeom prst="rect">
            <a:avLst/>
          </a:prstGeom>
          <a:solidFill>
            <a:srgbClr val="C00000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4" name="组合 3"/>
          <p:cNvGrpSpPr/>
          <p:nvPr userDrawn="1">
            <p:custDataLst>
              <p:tags r:id="rId3"/>
            </p:custDataLst>
          </p:nvPr>
        </p:nvGrpSpPr>
        <p:grpSpPr>
          <a:xfrm>
            <a:off x="0" y="1833880"/>
            <a:ext cx="622935" cy="4248785"/>
            <a:chOff x="0" y="2888"/>
            <a:chExt cx="981" cy="6691"/>
          </a:xfrm>
        </p:grpSpPr>
        <p:sp>
          <p:nvSpPr>
            <p:cNvPr id="9" name="椭圆 8"/>
            <p:cNvSpPr/>
            <p:nvPr userDrawn="1">
              <p:custDataLst>
                <p:tags r:id="rId11"/>
              </p:custDataLst>
            </p:nvPr>
          </p:nvSpPr>
          <p:spPr>
            <a:xfrm>
              <a:off x="823" y="8497"/>
              <a:ext cx="158" cy="1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椭圆 9"/>
            <p:cNvSpPr/>
            <p:nvPr userDrawn="1">
              <p:custDataLst>
                <p:tags r:id="rId12"/>
              </p:custDataLst>
            </p:nvPr>
          </p:nvSpPr>
          <p:spPr>
            <a:xfrm>
              <a:off x="823" y="9421"/>
              <a:ext cx="158" cy="1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圆角矩形 14"/>
            <p:cNvSpPr/>
            <p:nvPr userDrawn="1">
              <p:custDataLst>
                <p:tags r:id="rId13"/>
              </p:custDataLst>
            </p:nvPr>
          </p:nvSpPr>
          <p:spPr>
            <a:xfrm>
              <a:off x="0" y="2888"/>
              <a:ext cx="557" cy="241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2020/5/30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7"/>
            </p:custDataLst>
          </p:nvPr>
        </p:nvSpPr>
        <p:spPr>
          <a:xfrm>
            <a:off x="669882" y="1563129"/>
            <a:ext cx="5273277" cy="1924320"/>
          </a:xfrm>
        </p:spPr>
        <p:txBody>
          <a:bodyPr lIns="90000" tIns="46800" rIns="90000" bIns="0" anchor="b" anchorCtr="0">
            <a:normAutofit/>
          </a:bodyPr>
          <a:lstStyle>
            <a:lvl1pPr algn="l">
              <a:defRPr sz="54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8"/>
            </p:custDataLst>
          </p:nvPr>
        </p:nvSpPr>
        <p:spPr>
          <a:xfrm>
            <a:off x="669883" y="3566160"/>
            <a:ext cx="5273276" cy="835683"/>
          </a:xfrm>
        </p:spPr>
        <p:txBody>
          <a:bodyPr lIns="90000" tIns="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9"/>
            </p:custDataLst>
          </p:nvPr>
        </p:nvSpPr>
        <p:spPr>
          <a:xfrm>
            <a:off x="756488" y="5179023"/>
            <a:ext cx="1800000" cy="50400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4" hasCustomPrompt="1"/>
            <p:custDataLst>
              <p:tags r:id="rId10"/>
            </p:custDataLst>
          </p:nvPr>
        </p:nvSpPr>
        <p:spPr>
          <a:xfrm>
            <a:off x="757455" y="5727978"/>
            <a:ext cx="1800000" cy="50400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1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8" name="任意多边形: 形状 7"/>
            <p:cNvSpPr/>
            <p:nvPr userDrawn="1">
              <p:custDataLst>
                <p:tags r:id="rId7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8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7"/>
          <p:cNvSpPr/>
          <p:nvPr userDrawn="1">
            <p:custDataLst>
              <p:tags r:id="rId1"/>
            </p:custDataLst>
          </p:nvPr>
        </p:nvSpPr>
        <p:spPr>
          <a:xfrm>
            <a:off x="7038092" y="2356767"/>
            <a:ext cx="338554" cy="33855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3802027" y="3471607"/>
            <a:ext cx="4788172" cy="707886"/>
          </a:xfrm>
        </p:spPr>
        <p:txBody>
          <a:bodyPr lIns="90000" tIns="46800" rIns="90000" bIns="0" anchor="b" anchorCtr="0">
            <a:normAutofit/>
          </a:bodyPr>
          <a:lstStyle>
            <a:lvl1pPr algn="ctr">
              <a:defRPr sz="360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6"/>
            </p:custDataLst>
          </p:nvPr>
        </p:nvSpPr>
        <p:spPr>
          <a:xfrm>
            <a:off x="3802027" y="4217594"/>
            <a:ext cx="4808573" cy="906856"/>
          </a:xfrm>
        </p:spPr>
        <p:txBody>
          <a:bodyPr lIns="90000" tIns="0" rIns="90000" bIns="4680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1"/>
            </p:custDataLst>
          </p:nvPr>
        </p:nvGrpSpPr>
        <p:grpSpPr>
          <a:xfrm>
            <a:off x="0" y="-63500"/>
            <a:ext cx="12235815" cy="6921500"/>
            <a:chOff x="0" y="-100"/>
            <a:chExt cx="19269" cy="10900"/>
          </a:xfrm>
        </p:grpSpPr>
        <p:grpSp>
          <p:nvGrpSpPr>
            <p:cNvPr id="11" name="组合 10"/>
            <p:cNvGrpSpPr/>
            <p:nvPr userDrawn="1"/>
          </p:nvGrpSpPr>
          <p:grpSpPr>
            <a:xfrm>
              <a:off x="17857" y="-100"/>
              <a:ext cx="1412" cy="1015"/>
              <a:chOff x="17857" y="-100"/>
              <a:chExt cx="1412" cy="1015"/>
            </a:xfrm>
          </p:grpSpPr>
          <p:sp>
            <p:nvSpPr>
              <p:cNvPr id="8" name="圆角矩形 4"/>
              <p:cNvSpPr/>
              <p:nvPr userDrawn="1">
                <p:custDataLst>
                  <p:tags r:id="rId9"/>
                </p:custDataLst>
              </p:nvPr>
            </p:nvSpPr>
            <p:spPr>
              <a:xfrm>
                <a:off x="18521" y="-100"/>
                <a:ext cx="748" cy="79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" name="圆角矩形 4"/>
              <p:cNvSpPr/>
              <p:nvPr userDrawn="1">
                <p:custDataLst>
                  <p:tags r:id="rId10"/>
                </p:custDataLst>
              </p:nvPr>
            </p:nvSpPr>
            <p:spPr>
              <a:xfrm>
                <a:off x="17857" y="471"/>
                <a:ext cx="421" cy="444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10" name="矩形 9"/>
            <p:cNvSpPr/>
            <p:nvPr userDrawn="1">
              <p:custDataLst>
                <p:tags r:id="rId8"/>
              </p:custDataLst>
            </p:nvPr>
          </p:nvSpPr>
          <p:spPr>
            <a:xfrm>
              <a:off x="0" y="10620"/>
              <a:ext cx="19200" cy="1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2020/5/30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1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11" name="任意多边形: 形状 10"/>
            <p:cNvSpPr/>
            <p:nvPr userDrawn="1">
              <p:custDataLst>
                <p:tags r:id="rId10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11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2020/5/30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1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7" name="任意多边形: 形状 6"/>
            <p:cNvSpPr/>
            <p:nvPr userDrawn="1">
              <p:custDataLst>
                <p:tags r:id="rId6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任意多边形: 形状 7"/>
            <p:cNvSpPr/>
            <p:nvPr userDrawn="1">
              <p:custDataLst>
                <p:tags r:id="rId7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2020/5/30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2020/5/30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Logo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48290" y="123825"/>
            <a:ext cx="1615440" cy="13601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9" name="任意多边形: 形状 8"/>
            <p:cNvSpPr/>
            <p:nvPr userDrawn="1">
              <p:custDataLst>
                <p:tags r:id="rId8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9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9EFD9D74-47D9-4702-A33C-335B63B48DBF}" type="datetimeFigureOut">
              <a:rPr lang="zh-CN" altLang="en-US" smtClean="0"/>
              <a:t>2020/5/30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91440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37160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2880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1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8" name="任意多边形: 形状 7"/>
            <p:cNvSpPr/>
            <p:nvPr userDrawn="1">
              <p:custDataLst>
                <p:tags r:id="rId7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8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1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8" name="任意多边形: 形状 7"/>
            <p:cNvSpPr/>
            <p:nvPr userDrawn="1">
              <p:custDataLst>
                <p:tags r:id="rId6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7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2020/5/30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2912745" y="2359025"/>
            <a:ext cx="6346190" cy="1548765"/>
            <a:chOff x="4587" y="3715"/>
            <a:chExt cx="9994" cy="2439"/>
          </a:xfrm>
        </p:grpSpPr>
        <p:sp>
          <p:nvSpPr>
            <p:cNvPr id="6" name="圆角矩形 3"/>
            <p:cNvSpPr/>
            <p:nvPr userDrawn="1">
              <p:custDataLst>
                <p:tags r:id="rId7"/>
              </p:custDataLst>
            </p:nvPr>
          </p:nvSpPr>
          <p:spPr>
            <a:xfrm>
              <a:off x="4587" y="3715"/>
              <a:ext cx="1218" cy="128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圆角矩形 4"/>
            <p:cNvSpPr/>
            <p:nvPr userDrawn="1">
              <p:custDataLst>
                <p:tags r:id="rId8"/>
              </p:custDataLst>
            </p:nvPr>
          </p:nvSpPr>
          <p:spPr>
            <a:xfrm>
              <a:off x="13955" y="5492"/>
              <a:ext cx="627" cy="66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2020/5/30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3561347" y="2767279"/>
            <a:ext cx="5354053" cy="1200329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3559175" y="4064091"/>
            <a:ext cx="5356225" cy="661476"/>
          </a:xfrm>
        </p:spPr>
        <p:txBody>
          <a:bodyPr lIns="90000" rIns="90000" bIns="46800"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1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15" name="任意多边形: 形状 14"/>
            <p:cNvSpPr/>
            <p:nvPr userDrawn="1">
              <p:custDataLst>
                <p:tags r:id="rId6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任意多边形: 形状 15"/>
            <p:cNvSpPr/>
            <p:nvPr userDrawn="1">
              <p:custDataLst>
                <p:tags r:id="rId7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2"/>
            </p:custDataLst>
          </p:nvPr>
        </p:nvSpPr>
        <p:spPr>
          <a:xfrm>
            <a:off x="838200" y="794326"/>
            <a:ext cx="10515600" cy="540484"/>
          </a:xfrm>
        </p:spPr>
        <p:txBody>
          <a:bodyPr>
            <a:normAutofit/>
          </a:bodyPr>
          <a:lstStyle>
            <a:lvl1pPr>
              <a:defRPr sz="2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2020/5/30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aseline="0">
              <a:solidFill>
                <a:schemeClr val="tx1">
                  <a:lumMod val="85000"/>
                  <a:lumOff val="15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2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 hasCustomPrompt="1"/>
            <p:custDataLst>
              <p:tags r:id="rId3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2020/5/30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grpSp>
        <p:nvGrpSpPr>
          <p:cNvPr id="6" name="组合 5"/>
          <p:cNvGrpSpPr/>
          <p:nvPr userDrawn="1">
            <p:custDataLst>
              <p:tags r:id="rId7"/>
            </p:custDataLst>
          </p:nvPr>
        </p:nvGrpSpPr>
        <p:grpSpPr>
          <a:xfrm>
            <a:off x="508635" y="551815"/>
            <a:ext cx="802640" cy="740410"/>
            <a:chOff x="801" y="869"/>
            <a:chExt cx="1264" cy="1166"/>
          </a:xfrm>
        </p:grpSpPr>
        <p:sp>
          <p:nvSpPr>
            <p:cNvPr id="12" name="圆角矩形 4"/>
            <p:cNvSpPr/>
            <p:nvPr userDrawn="1">
              <p:custDataLst>
                <p:tags r:id="rId8"/>
              </p:custDataLst>
            </p:nvPr>
          </p:nvSpPr>
          <p:spPr>
            <a:xfrm>
              <a:off x="801" y="1313"/>
              <a:ext cx="684" cy="72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圆角矩形 4"/>
            <p:cNvSpPr/>
            <p:nvPr userDrawn="1">
              <p:custDataLst>
                <p:tags r:id="rId9"/>
              </p:custDataLst>
            </p:nvPr>
          </p:nvSpPr>
          <p:spPr>
            <a:xfrm>
              <a:off x="1645" y="869"/>
              <a:ext cx="421" cy="44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3460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11" name="六边形 10"/>
          <p:cNvSpPr/>
          <p:nvPr userDrawn="1">
            <p:custDataLst>
              <p:tags r:id="rId2"/>
            </p:custDataLst>
          </p:nvPr>
        </p:nvSpPr>
        <p:spPr>
          <a:xfrm rot="5400000">
            <a:off x="487222" y="5655401"/>
            <a:ext cx="1058533" cy="912529"/>
          </a:xfrm>
          <a:prstGeom prst="hexagon">
            <a:avLst>
              <a:gd name="adj" fmla="val 28602"/>
              <a:gd name="vf" fmla="val 115470"/>
            </a:avLst>
          </a:prstGeom>
          <a:noFill/>
          <a:ln w="28575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任意多边形: 形状 15"/>
          <p:cNvSpPr/>
          <p:nvPr userDrawn="1">
            <p:custDataLst>
              <p:tags r:id="rId3"/>
            </p:custDataLst>
          </p:nvPr>
        </p:nvSpPr>
        <p:spPr>
          <a:xfrm rot="5400000">
            <a:off x="-77295" y="5764217"/>
            <a:ext cx="1171078" cy="1016489"/>
          </a:xfrm>
          <a:custGeom>
            <a:avLst/>
            <a:gdLst>
              <a:gd name="connsiteX0" fmla="*/ 0 w 1171078"/>
              <a:gd name="connsiteY0" fmla="*/ 727700 h 1016489"/>
              <a:gd name="connsiteX1" fmla="*/ 416274 w 1171078"/>
              <a:gd name="connsiteY1" fmla="*/ 0 h 1016489"/>
              <a:gd name="connsiteX2" fmla="*/ 1171078 w 1171078"/>
              <a:gd name="connsiteY2" fmla="*/ 0 h 1016489"/>
              <a:gd name="connsiteX3" fmla="*/ 1171078 w 1171078"/>
              <a:gd name="connsiteY3" fmla="*/ 1016489 h 1016489"/>
              <a:gd name="connsiteX4" fmla="*/ 165199 w 1171078"/>
              <a:gd name="connsiteY4" fmla="*/ 1016489 h 1016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1078" h="1016489">
                <a:moveTo>
                  <a:pt x="0" y="727700"/>
                </a:moveTo>
                <a:lnTo>
                  <a:pt x="416274" y="0"/>
                </a:lnTo>
                <a:lnTo>
                  <a:pt x="1171078" y="0"/>
                </a:lnTo>
                <a:lnTo>
                  <a:pt x="1171078" y="1016489"/>
                </a:lnTo>
                <a:lnTo>
                  <a:pt x="165199" y="1016489"/>
                </a:lnTo>
                <a:close/>
              </a:path>
            </a:pathLst>
          </a:custGeom>
          <a:solidFill>
            <a:schemeClr val="bg1">
              <a:alpha val="33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2020/5/30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>
            <p:custDataLst>
              <p:tags r:id="rId10"/>
            </p:custDataLst>
          </p:nvPr>
        </p:nvGrpSpPr>
        <p:grpSpPr>
          <a:xfrm>
            <a:off x="217805" y="281940"/>
            <a:ext cx="11748770" cy="6394450"/>
            <a:chOff x="343" y="444"/>
            <a:chExt cx="18502" cy="10070"/>
          </a:xfrm>
        </p:grpSpPr>
        <p:pic>
          <p:nvPicPr>
            <p:cNvPr id="12" name="图形 11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8093" y="9874"/>
              <a:ext cx="752" cy="640"/>
            </a:xfrm>
            <a:prstGeom prst="rect">
              <a:avLst/>
            </a:prstGeom>
          </p:spPr>
        </p:pic>
        <p:pic>
          <p:nvPicPr>
            <p:cNvPr id="14" name="图形 13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43" y="444"/>
              <a:ext cx="752" cy="64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2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="1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2020/5/30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6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7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17" name="任意多边形: 形状 16"/>
          <p:cNvSpPr/>
          <p:nvPr userDrawn="1">
            <p:custDataLst>
              <p:tags r:id="rId8"/>
            </p:custDataLst>
          </p:nvPr>
        </p:nvSpPr>
        <p:spPr>
          <a:xfrm>
            <a:off x="254277" y="0"/>
            <a:ext cx="625551" cy="384826"/>
          </a:xfrm>
          <a:custGeom>
            <a:avLst/>
            <a:gdLst>
              <a:gd name="connsiteX0" fmla="*/ 0 w 625551"/>
              <a:gd name="connsiteY0" fmla="*/ 0 h 384826"/>
              <a:gd name="connsiteX1" fmla="*/ 625551 w 625551"/>
              <a:gd name="connsiteY1" fmla="*/ 0 h 384826"/>
              <a:gd name="connsiteX2" fmla="*/ 625551 w 625551"/>
              <a:gd name="connsiteY2" fmla="*/ 280565 h 384826"/>
              <a:gd name="connsiteX3" fmla="*/ 521290 w 625551"/>
              <a:gd name="connsiteY3" fmla="*/ 384826 h 384826"/>
              <a:gd name="connsiteX4" fmla="*/ 104261 w 625551"/>
              <a:gd name="connsiteY4" fmla="*/ 384826 h 384826"/>
              <a:gd name="connsiteX5" fmla="*/ 0 w 625551"/>
              <a:gd name="connsiteY5" fmla="*/ 280565 h 3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51" h="384826">
                <a:moveTo>
                  <a:pt x="0" y="0"/>
                </a:moveTo>
                <a:lnTo>
                  <a:pt x="625551" y="0"/>
                </a:lnTo>
                <a:lnTo>
                  <a:pt x="625551" y="280565"/>
                </a:lnTo>
                <a:cubicBezTo>
                  <a:pt x="625551" y="338147"/>
                  <a:pt x="578872" y="384826"/>
                  <a:pt x="521290" y="384826"/>
                </a:cubicBezTo>
                <a:lnTo>
                  <a:pt x="104261" y="384826"/>
                </a:lnTo>
                <a:cubicBezTo>
                  <a:pt x="46679" y="384826"/>
                  <a:pt x="0" y="338147"/>
                  <a:pt x="0" y="2805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1"/>
            </p:custDataLst>
          </p:nvPr>
        </p:nvSpPr>
        <p:spPr>
          <a:xfrm>
            <a:off x="0" y="50419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2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2020/5/30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6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7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任意多边形: 形状 10"/>
          <p:cNvSpPr/>
          <p:nvPr userDrawn="1">
            <p:custDataLst>
              <p:tags r:id="rId8"/>
            </p:custDataLst>
          </p:nvPr>
        </p:nvSpPr>
        <p:spPr>
          <a:xfrm>
            <a:off x="254277" y="0"/>
            <a:ext cx="625551" cy="384826"/>
          </a:xfrm>
          <a:custGeom>
            <a:avLst/>
            <a:gdLst>
              <a:gd name="connsiteX0" fmla="*/ 0 w 625551"/>
              <a:gd name="connsiteY0" fmla="*/ 0 h 384826"/>
              <a:gd name="connsiteX1" fmla="*/ 625551 w 625551"/>
              <a:gd name="connsiteY1" fmla="*/ 0 h 384826"/>
              <a:gd name="connsiteX2" fmla="*/ 625551 w 625551"/>
              <a:gd name="connsiteY2" fmla="*/ 280565 h 384826"/>
              <a:gd name="connsiteX3" fmla="*/ 521290 w 625551"/>
              <a:gd name="connsiteY3" fmla="*/ 384826 h 384826"/>
              <a:gd name="connsiteX4" fmla="*/ 104261 w 625551"/>
              <a:gd name="connsiteY4" fmla="*/ 384826 h 384826"/>
              <a:gd name="connsiteX5" fmla="*/ 0 w 625551"/>
              <a:gd name="connsiteY5" fmla="*/ 280565 h 3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51" h="384826">
                <a:moveTo>
                  <a:pt x="0" y="0"/>
                </a:moveTo>
                <a:lnTo>
                  <a:pt x="625551" y="0"/>
                </a:lnTo>
                <a:lnTo>
                  <a:pt x="625551" y="280565"/>
                </a:lnTo>
                <a:cubicBezTo>
                  <a:pt x="625551" y="338147"/>
                  <a:pt x="578872" y="384826"/>
                  <a:pt x="521290" y="384826"/>
                </a:cubicBezTo>
                <a:lnTo>
                  <a:pt x="104261" y="384826"/>
                </a:lnTo>
                <a:cubicBezTo>
                  <a:pt x="46679" y="384826"/>
                  <a:pt x="0" y="338147"/>
                  <a:pt x="0" y="2805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2020/5/30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8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9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任意多边形: 形状 15"/>
          <p:cNvSpPr/>
          <p:nvPr userDrawn="1">
            <p:custDataLst>
              <p:tags r:id="rId10"/>
            </p:custDataLst>
          </p:nvPr>
        </p:nvSpPr>
        <p:spPr>
          <a:xfrm>
            <a:off x="11398249" y="5784846"/>
            <a:ext cx="514069" cy="1073154"/>
          </a:xfrm>
          <a:custGeom>
            <a:avLst/>
            <a:gdLst>
              <a:gd name="connsiteX0" fmla="*/ 85680 w 514069"/>
              <a:gd name="connsiteY0" fmla="*/ 0 h 1073154"/>
              <a:gd name="connsiteX1" fmla="*/ 428389 w 514069"/>
              <a:gd name="connsiteY1" fmla="*/ 0 h 1073154"/>
              <a:gd name="connsiteX2" fmla="*/ 514069 w 514069"/>
              <a:gd name="connsiteY2" fmla="*/ 85680 h 1073154"/>
              <a:gd name="connsiteX3" fmla="*/ 514069 w 514069"/>
              <a:gd name="connsiteY3" fmla="*/ 1073154 h 1073154"/>
              <a:gd name="connsiteX4" fmla="*/ 0 w 514069"/>
              <a:gd name="connsiteY4" fmla="*/ 1073154 h 1073154"/>
              <a:gd name="connsiteX5" fmla="*/ 0 w 514069"/>
              <a:gd name="connsiteY5" fmla="*/ 85680 h 1073154"/>
              <a:gd name="connsiteX6" fmla="*/ 85680 w 514069"/>
              <a:gd name="connsiteY6" fmla="*/ 0 h 107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069" h="1073154">
                <a:moveTo>
                  <a:pt x="85680" y="0"/>
                </a:moveTo>
                <a:lnTo>
                  <a:pt x="428389" y="0"/>
                </a:lnTo>
                <a:cubicBezTo>
                  <a:pt x="475709" y="0"/>
                  <a:pt x="514069" y="38360"/>
                  <a:pt x="514069" y="85680"/>
                </a:cubicBezTo>
                <a:lnTo>
                  <a:pt x="514069" y="1073154"/>
                </a:lnTo>
                <a:lnTo>
                  <a:pt x="0" y="1073154"/>
                </a:lnTo>
                <a:lnTo>
                  <a:pt x="0" y="85680"/>
                </a:lnTo>
                <a:cubicBezTo>
                  <a:pt x="0" y="38360"/>
                  <a:pt x="38360" y="0"/>
                  <a:pt x="856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2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="1" strike="noStrike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2020/5/30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6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6" name="组合 5"/>
          <p:cNvGrpSpPr/>
          <p:nvPr userDrawn="1">
            <p:custDataLst>
              <p:tags r:id="rId7"/>
            </p:custDataLst>
          </p:nvPr>
        </p:nvGrpSpPr>
        <p:grpSpPr>
          <a:xfrm>
            <a:off x="0" y="2663190"/>
            <a:ext cx="12192000" cy="1531620"/>
            <a:chOff x="0" y="4194"/>
            <a:chExt cx="19200" cy="2412"/>
          </a:xfrm>
        </p:grpSpPr>
        <p:sp>
          <p:nvSpPr>
            <p:cNvPr id="15" name="任意多边形: 形状 14"/>
            <p:cNvSpPr/>
            <p:nvPr userDrawn="1">
              <p:custDataLst>
                <p:tags r:id="rId8"/>
              </p:custDataLst>
            </p:nvPr>
          </p:nvSpPr>
          <p:spPr>
            <a:xfrm>
              <a:off x="0" y="4194"/>
              <a:ext cx="461" cy="2412"/>
            </a:xfrm>
            <a:custGeom>
              <a:avLst/>
              <a:gdLst>
                <a:gd name="connsiteX0" fmla="*/ 0 w 292858"/>
                <a:gd name="connsiteY0" fmla="*/ 0 h 1531630"/>
                <a:gd name="connsiteX1" fmla="*/ 233887 w 292858"/>
                <a:gd name="connsiteY1" fmla="*/ 0 h 1531630"/>
                <a:gd name="connsiteX2" fmla="*/ 292858 w 292858"/>
                <a:gd name="connsiteY2" fmla="*/ 58971 h 1531630"/>
                <a:gd name="connsiteX3" fmla="*/ 292858 w 292858"/>
                <a:gd name="connsiteY3" fmla="*/ 1472659 h 1531630"/>
                <a:gd name="connsiteX4" fmla="*/ 233887 w 292858"/>
                <a:gd name="connsiteY4" fmla="*/ 1531630 h 1531630"/>
                <a:gd name="connsiteX5" fmla="*/ 0 w 292858"/>
                <a:gd name="connsiteY5" fmla="*/ 1531630 h 1531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2858" h="1531630">
                  <a:moveTo>
                    <a:pt x="0" y="0"/>
                  </a:moveTo>
                  <a:lnTo>
                    <a:pt x="233887" y="0"/>
                  </a:lnTo>
                  <a:cubicBezTo>
                    <a:pt x="266456" y="0"/>
                    <a:pt x="292858" y="26402"/>
                    <a:pt x="292858" y="58971"/>
                  </a:cubicBezTo>
                  <a:lnTo>
                    <a:pt x="292858" y="1472659"/>
                  </a:lnTo>
                  <a:cubicBezTo>
                    <a:pt x="292858" y="1505228"/>
                    <a:pt x="266456" y="1531630"/>
                    <a:pt x="233887" y="1531630"/>
                  </a:cubicBezTo>
                  <a:lnTo>
                    <a:pt x="0" y="15316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任意多边形: 形状 16"/>
            <p:cNvSpPr/>
            <p:nvPr userDrawn="1">
              <p:custDataLst>
                <p:tags r:id="rId9"/>
              </p:custDataLst>
            </p:nvPr>
          </p:nvSpPr>
          <p:spPr>
            <a:xfrm>
              <a:off x="18728" y="4194"/>
              <a:ext cx="472" cy="2412"/>
            </a:xfrm>
            <a:custGeom>
              <a:avLst/>
              <a:gdLst>
                <a:gd name="connsiteX0" fmla="*/ 58971 w 299841"/>
                <a:gd name="connsiteY0" fmla="*/ 0 h 1531630"/>
                <a:gd name="connsiteX1" fmla="*/ 294846 w 299841"/>
                <a:gd name="connsiteY1" fmla="*/ 0 h 1531630"/>
                <a:gd name="connsiteX2" fmla="*/ 299841 w 299841"/>
                <a:gd name="connsiteY2" fmla="*/ 2069 h 1531630"/>
                <a:gd name="connsiteX3" fmla="*/ 299841 w 299841"/>
                <a:gd name="connsiteY3" fmla="*/ 1529561 h 1531630"/>
                <a:gd name="connsiteX4" fmla="*/ 294846 w 299841"/>
                <a:gd name="connsiteY4" fmla="*/ 1531630 h 1531630"/>
                <a:gd name="connsiteX5" fmla="*/ 58971 w 299841"/>
                <a:gd name="connsiteY5" fmla="*/ 1531630 h 1531630"/>
                <a:gd name="connsiteX6" fmla="*/ 0 w 299841"/>
                <a:gd name="connsiteY6" fmla="*/ 1472659 h 1531630"/>
                <a:gd name="connsiteX7" fmla="*/ 0 w 299841"/>
                <a:gd name="connsiteY7" fmla="*/ 58971 h 1531630"/>
                <a:gd name="connsiteX8" fmla="*/ 58971 w 299841"/>
                <a:gd name="connsiteY8" fmla="*/ 0 h 1531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41" h="1531630">
                  <a:moveTo>
                    <a:pt x="58971" y="0"/>
                  </a:moveTo>
                  <a:lnTo>
                    <a:pt x="294846" y="0"/>
                  </a:lnTo>
                  <a:lnTo>
                    <a:pt x="299841" y="2069"/>
                  </a:lnTo>
                  <a:lnTo>
                    <a:pt x="299841" y="1529561"/>
                  </a:lnTo>
                  <a:lnTo>
                    <a:pt x="294846" y="1531630"/>
                  </a:lnTo>
                  <a:lnTo>
                    <a:pt x="58971" y="1531630"/>
                  </a:lnTo>
                  <a:cubicBezTo>
                    <a:pt x="26402" y="1531630"/>
                    <a:pt x="0" y="1505228"/>
                    <a:pt x="0" y="1472659"/>
                  </a:cubicBezTo>
                  <a:lnTo>
                    <a:pt x="0" y="58971"/>
                  </a:lnTo>
                  <a:cubicBezTo>
                    <a:pt x="0" y="26402"/>
                    <a:pt x="26402" y="0"/>
                    <a:pt x="589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6858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1264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单击此处编辑文本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2020/5/30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ags" Target="../tags/tag6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ags" Target="../tags/tag6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ags" Target="../tags/tag6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ags" Target="../tags/tag67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ags" Target="../tags/tag6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ags" Target="../tags/tag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515600"/>
            <a:ext cx="10969200" cy="47368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2020/5/30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23.xml"/><Relationship Id="rId1" Type="http://schemas.openxmlformats.org/officeDocument/2006/relationships/tags" Target="../tags/tag222.xml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254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53.xml"/><Relationship Id="rId1" Type="http://schemas.openxmlformats.org/officeDocument/2006/relationships/tags" Target="../tags/tag252.xml"/><Relationship Id="rId6" Type="http://schemas.openxmlformats.org/officeDocument/2006/relationships/tags" Target="../tags/tag257.xml"/><Relationship Id="rId5" Type="http://schemas.openxmlformats.org/officeDocument/2006/relationships/tags" Target="../tags/tag256.xml"/><Relationship Id="rId4" Type="http://schemas.openxmlformats.org/officeDocument/2006/relationships/tags" Target="../tags/tag25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eonwanghui/ms-backend-wasm/blob/master/src/ops/add.rs" TargetMode="Externa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2" Type="http://schemas.openxmlformats.org/officeDocument/2006/relationships/tags" Target="../tags/tag259.xml"/><Relationship Id="rId1" Type="http://schemas.openxmlformats.org/officeDocument/2006/relationships/tags" Target="../tags/tag25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hyperlink" Target="https://github.com/leonwanghui/ms-backend-wasm/blob/master/src/ops/mod.r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61.xml"/><Relationship Id="rId1" Type="http://schemas.openxmlformats.org/officeDocument/2006/relationships/tags" Target="../tags/tag260.xml"/><Relationship Id="rId5" Type="http://schemas.openxmlformats.org/officeDocument/2006/relationships/hyperlink" Target="https://github.com/leonwanghui/ms-backend-wasm" TargetMode="Externa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62.xml"/><Relationship Id="rId5" Type="http://schemas.openxmlformats.org/officeDocument/2006/relationships/hyperlink" Target="https://gitee.com/mindspore/mindspore" TargetMode="External"/><Relationship Id="rId4" Type="http://schemas.openxmlformats.org/officeDocument/2006/relationships/hyperlink" Target="https://www.mindspore.cn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226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25.xml"/><Relationship Id="rId1" Type="http://schemas.openxmlformats.org/officeDocument/2006/relationships/tags" Target="../tags/tag224.xml"/><Relationship Id="rId6" Type="http://schemas.openxmlformats.org/officeDocument/2006/relationships/tags" Target="../tags/tag229.xml"/><Relationship Id="rId5" Type="http://schemas.openxmlformats.org/officeDocument/2006/relationships/tags" Target="../tags/tag228.xml"/><Relationship Id="rId4" Type="http://schemas.openxmlformats.org/officeDocument/2006/relationships/tags" Target="../tags/tag2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2" Type="http://schemas.openxmlformats.org/officeDocument/2006/relationships/tags" Target="../tags/tag231.xml"/><Relationship Id="rId1" Type="http://schemas.openxmlformats.org/officeDocument/2006/relationships/tags" Target="../tags/tag230.xml"/><Relationship Id="rId6" Type="http://schemas.openxmlformats.org/officeDocument/2006/relationships/image" Target="../media/image8.jpe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33.xml"/><Relationship Id="rId1" Type="http://schemas.openxmlformats.org/officeDocument/2006/relationships/tags" Target="../tags/tag232.xm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35.xml"/><Relationship Id="rId1" Type="http://schemas.openxmlformats.org/officeDocument/2006/relationships/tags" Target="../tags/tag234.xm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37.xml"/><Relationship Id="rId1" Type="http://schemas.openxmlformats.org/officeDocument/2006/relationships/tags" Target="../tags/tag236.xm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240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tags" Target="../tags/tag243.xml"/><Relationship Id="rId5" Type="http://schemas.openxmlformats.org/officeDocument/2006/relationships/tags" Target="../tags/tag242.xml"/><Relationship Id="rId4" Type="http://schemas.openxmlformats.org/officeDocument/2006/relationships/tags" Target="../tags/tag24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45.xml"/><Relationship Id="rId1" Type="http://schemas.openxmlformats.org/officeDocument/2006/relationships/tags" Target="../tags/tag244.xml"/><Relationship Id="rId6" Type="http://schemas.openxmlformats.org/officeDocument/2006/relationships/image" Target="../media/image10.jpe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248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47.xml"/><Relationship Id="rId1" Type="http://schemas.openxmlformats.org/officeDocument/2006/relationships/tags" Target="../tags/tag246.xml"/><Relationship Id="rId6" Type="http://schemas.openxmlformats.org/officeDocument/2006/relationships/tags" Target="../tags/tag251.xml"/><Relationship Id="rId5" Type="http://schemas.openxmlformats.org/officeDocument/2006/relationships/tags" Target="../tags/tag250.xml"/><Relationship Id="rId4" Type="http://schemas.openxmlformats.org/officeDocument/2006/relationships/tags" Target="../tags/tag2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635" y="-22225"/>
            <a:ext cx="12191365" cy="69030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6000">
                <a:srgbClr val="93BAEF">
                  <a:alpha val="49000"/>
                  <a:lumMod val="64000"/>
                  <a:lumOff val="36000"/>
                </a:srgbClr>
              </a:gs>
              <a:gs pos="88000">
                <a:srgbClr val="7FADEC">
                  <a:alpha val="86000"/>
                  <a:lumMod val="96000"/>
                  <a:lumOff val="4000"/>
                </a:srgbClr>
              </a:gs>
              <a:gs pos="100000">
                <a:srgbClr val="16779B">
                  <a:alpha val="71000"/>
                  <a:lumMod val="79000"/>
                  <a:lumOff val="21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low-angle-photo-of-glass-buildings-2599538"/>
          <p:cNvPicPr>
            <a:picLocks noChangeAspect="1"/>
          </p:cNvPicPr>
          <p:nvPr/>
        </p:nvPicPr>
        <p:blipFill>
          <a:blip r:embed="rId4"/>
          <a:srcRect l="34404" t="-1234" r="14931" b="100000"/>
          <a:stretch>
            <a:fillRect/>
          </a:stretch>
        </p:blipFill>
        <p:spPr>
          <a:xfrm>
            <a:off x="4527698" y="0"/>
            <a:ext cx="5095727" cy="8255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025" h="130">
                <a:moveTo>
                  <a:pt x="0" y="130"/>
                </a:moveTo>
                <a:lnTo>
                  <a:pt x="32" y="0"/>
                </a:lnTo>
                <a:lnTo>
                  <a:pt x="8025" y="0"/>
                </a:lnTo>
                <a:lnTo>
                  <a:pt x="7993" y="130"/>
                </a:lnTo>
                <a:lnTo>
                  <a:pt x="0" y="130"/>
                </a:lnTo>
                <a:close/>
              </a:path>
            </a:pathLst>
          </a:custGeom>
        </p:spPr>
      </p:pic>
      <p:pic>
        <p:nvPicPr>
          <p:cNvPr id="7" name="图片 6" descr="low-angle-photo-of-glass-buildings-2599538"/>
          <p:cNvPicPr>
            <a:picLocks noChangeAspect="1"/>
          </p:cNvPicPr>
          <p:nvPr/>
        </p:nvPicPr>
        <p:blipFill>
          <a:blip r:embed="rId4"/>
          <a:srcRect l="17785" t="100000" r="31521" b="-1414"/>
          <a:stretch>
            <a:fillRect/>
          </a:stretch>
        </p:blipFill>
        <p:spPr>
          <a:xfrm>
            <a:off x="2856230" y="6774815"/>
            <a:ext cx="5098698" cy="9461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029" h="149">
                <a:moveTo>
                  <a:pt x="0" y="149"/>
                </a:moveTo>
                <a:lnTo>
                  <a:pt x="37" y="0"/>
                </a:lnTo>
                <a:lnTo>
                  <a:pt x="8029" y="0"/>
                </a:lnTo>
                <a:lnTo>
                  <a:pt x="7993" y="149"/>
                </a:lnTo>
                <a:lnTo>
                  <a:pt x="0" y="149"/>
                </a:lnTo>
                <a:close/>
              </a:path>
            </a:pathLst>
          </a:custGeom>
        </p:spPr>
      </p:pic>
      <p:sp>
        <p:nvSpPr>
          <p:cNvPr id="13" name="矩形 12"/>
          <p:cNvSpPr/>
          <p:nvPr/>
        </p:nvSpPr>
        <p:spPr>
          <a:xfrm rot="5400000">
            <a:off x="2628740" y="-2650966"/>
            <a:ext cx="6917689" cy="1217517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6000">
                <a:srgbClr val="93BAEF">
                  <a:alpha val="49000"/>
                  <a:lumMod val="64000"/>
                  <a:lumOff val="36000"/>
                </a:srgbClr>
              </a:gs>
              <a:gs pos="88000">
                <a:srgbClr val="7FADEC">
                  <a:alpha val="86000"/>
                  <a:lumMod val="96000"/>
                  <a:lumOff val="4000"/>
                </a:srgbClr>
              </a:gs>
              <a:gs pos="100000">
                <a:srgbClr val="16779B">
                  <a:alpha val="71000"/>
                  <a:lumMod val="79000"/>
                  <a:lumOff val="21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标题 8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995693" y="3352775"/>
            <a:ext cx="8183781" cy="708025"/>
          </a:xfrm>
          <a:prstGeom prst="rect">
            <a:avLst/>
          </a:prstGeom>
        </p:spPr>
        <p:txBody>
          <a:bodyPr vert="horz" wrap="square" lIns="90000" tIns="46800" rIns="90000" bIns="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r>
              <a:rPr lang="en-US" altLang="zh-CN" sz="6000" dirty="0" err="1">
                <a:solidFill>
                  <a:srgbClr val="125E7D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MindSpore</a:t>
            </a:r>
            <a:r>
              <a:rPr lang="zh-CN" altLang="en-US" sz="6000" dirty="0">
                <a:solidFill>
                  <a:srgbClr val="125E7D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的</a:t>
            </a:r>
            <a:r>
              <a:rPr lang="en-US" altLang="zh-CN" sz="6000" dirty="0">
                <a:solidFill>
                  <a:srgbClr val="125E7D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WASM</a:t>
            </a:r>
            <a:r>
              <a:rPr lang="zh-CN" altLang="en-US" sz="6000" dirty="0">
                <a:solidFill>
                  <a:srgbClr val="125E7D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与</a:t>
            </a:r>
            <a:r>
              <a:rPr lang="en-US" altLang="zh-CN" sz="6000" dirty="0">
                <a:solidFill>
                  <a:srgbClr val="125E7D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Rust</a:t>
            </a:r>
            <a:r>
              <a:rPr lang="zh-CN" altLang="en-US" sz="6000" dirty="0">
                <a:solidFill>
                  <a:srgbClr val="125E7D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实验</a:t>
            </a:r>
            <a:endParaRPr lang="en-US" altLang="zh-CN" sz="6000" dirty="0">
              <a:solidFill>
                <a:srgbClr val="125E7D"/>
              </a:solidFill>
              <a:latin typeface="浙江民間書刻體" panose="02020600000000000000" charset="-120"/>
              <a:ea typeface="浙江民間書刻體" panose="02020600000000000000" charset="-12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697470" y="5501640"/>
            <a:ext cx="1766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F4B66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作者：王辉</a:t>
            </a:r>
          </a:p>
          <a:p>
            <a:endParaRPr lang="zh-CN" altLang="en-US" sz="2400" dirty="0">
              <a:solidFill>
                <a:srgbClr val="0F4B66"/>
              </a:solidFill>
              <a:latin typeface="浙江民間書刻體" panose="02020600000000000000" charset="-120"/>
              <a:ea typeface="浙江民間書刻體" panose="02020600000000000000" charset="-120"/>
            </a:endParaRPr>
          </a:p>
        </p:txBody>
      </p:sp>
      <p:pic>
        <p:nvPicPr>
          <p:cNvPr id="2" name="图片 1" descr="Logo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3500" y="82550"/>
            <a:ext cx="1815465" cy="15284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>
            <p:custDataLst>
              <p:tags r:id="rId2"/>
            </p:custDataLst>
          </p:nvPr>
        </p:nvSpPr>
        <p:spPr bwMode="auto">
          <a:xfrm>
            <a:off x="6002338" y="0"/>
            <a:ext cx="71755" cy="6858000"/>
          </a:xfrm>
          <a:prstGeom prst="rect">
            <a:avLst/>
          </a:prstGeom>
          <a:solidFill>
            <a:srgbClr val="B9D3F9"/>
          </a:solidFill>
          <a:ln w="19050">
            <a:noFill/>
            <a:round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7" name="椭圆 36"/>
          <p:cNvSpPr/>
          <p:nvPr>
            <p:custDataLst>
              <p:tags r:id="rId3"/>
            </p:custDataLst>
          </p:nvPr>
        </p:nvSpPr>
        <p:spPr bwMode="auto">
          <a:xfrm>
            <a:off x="5703888" y="5281295"/>
            <a:ext cx="635000" cy="635000"/>
          </a:xfrm>
          <a:prstGeom prst="ellipse">
            <a:avLst/>
          </a:prstGeom>
          <a:solidFill>
            <a:srgbClr val="98E1EA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04</a:t>
            </a:r>
          </a:p>
        </p:txBody>
      </p:sp>
      <p:sp>
        <p:nvSpPr>
          <p:cNvPr id="36" name="椭圆 35"/>
          <p:cNvSpPr/>
          <p:nvPr>
            <p:custDataLst>
              <p:tags r:id="rId4"/>
            </p:custDataLst>
          </p:nvPr>
        </p:nvSpPr>
        <p:spPr bwMode="auto">
          <a:xfrm>
            <a:off x="5712160" y="3867785"/>
            <a:ext cx="635000" cy="635000"/>
          </a:xfrm>
          <a:prstGeom prst="ellipse">
            <a:avLst/>
          </a:prstGeom>
          <a:solidFill>
            <a:srgbClr val="B9D3F9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03</a:t>
            </a:r>
          </a:p>
        </p:txBody>
      </p:sp>
      <p:sp>
        <p:nvSpPr>
          <p:cNvPr id="35" name="椭圆 34"/>
          <p:cNvSpPr/>
          <p:nvPr>
            <p:custDataLst>
              <p:tags r:id="rId5"/>
            </p:custDataLst>
          </p:nvPr>
        </p:nvSpPr>
        <p:spPr bwMode="auto">
          <a:xfrm>
            <a:off x="5704523" y="2531745"/>
            <a:ext cx="635000" cy="635000"/>
          </a:xfrm>
          <a:prstGeom prst="ellipse">
            <a:avLst/>
          </a:prstGeom>
          <a:solidFill>
            <a:srgbClr val="98E1EA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02</a:t>
            </a:r>
          </a:p>
        </p:txBody>
      </p:sp>
      <p:sp>
        <p:nvSpPr>
          <p:cNvPr id="34" name="椭圆 33"/>
          <p:cNvSpPr/>
          <p:nvPr>
            <p:custDataLst>
              <p:tags r:id="rId6"/>
            </p:custDataLst>
          </p:nvPr>
        </p:nvSpPr>
        <p:spPr bwMode="auto">
          <a:xfrm>
            <a:off x="5703888" y="1013460"/>
            <a:ext cx="635000" cy="635000"/>
          </a:xfrm>
          <a:prstGeom prst="ellipse">
            <a:avLst/>
          </a:prstGeom>
          <a:solidFill>
            <a:srgbClr val="B9D3F9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01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974090" y="452120"/>
            <a:ext cx="30435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43B1E5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目录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541145" y="1466850"/>
            <a:ext cx="17856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3B1E5"/>
                </a:solidFill>
                <a:latin typeface="TypeLand.com 康熙字典體" charset="-120"/>
                <a:ea typeface="TypeLand.com 康熙字典體" charset="-120"/>
              </a:rPr>
              <a:t>contents</a:t>
            </a:r>
          </a:p>
        </p:txBody>
      </p:sp>
      <p:sp>
        <p:nvSpPr>
          <p:cNvPr id="2" name="椭圆 1"/>
          <p:cNvSpPr/>
          <p:nvPr/>
        </p:nvSpPr>
        <p:spPr>
          <a:xfrm>
            <a:off x="2712720" y="352742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3014345" y="3677920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3581400" y="3527425"/>
            <a:ext cx="2026920" cy="0"/>
          </a:xfrm>
          <a:prstGeom prst="line">
            <a:avLst/>
          </a:prstGeom>
          <a:ln>
            <a:solidFill>
              <a:srgbClr val="8FC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等腰三角形 24"/>
          <p:cNvSpPr/>
          <p:nvPr/>
        </p:nvSpPr>
        <p:spPr>
          <a:xfrm>
            <a:off x="4715510" y="3434715"/>
            <a:ext cx="184785" cy="184785"/>
          </a:xfrm>
          <a:prstGeom prst="triangle">
            <a:avLst/>
          </a:prstGeom>
          <a:solidFill>
            <a:srgbClr val="43B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181465" y="190817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6410960" y="2092325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2712720" y="603694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3088640" y="6203950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9182100" y="461454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>
            <a:off x="6411595" y="4782185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6999605" y="4598035"/>
            <a:ext cx="2026920" cy="0"/>
          </a:xfrm>
          <a:prstGeom prst="line">
            <a:avLst/>
          </a:prstGeom>
          <a:ln>
            <a:solidFill>
              <a:srgbClr val="8FC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等腰三角形 31"/>
          <p:cNvSpPr/>
          <p:nvPr/>
        </p:nvSpPr>
        <p:spPr>
          <a:xfrm>
            <a:off x="8192770" y="4505325"/>
            <a:ext cx="184785" cy="184785"/>
          </a:xfrm>
          <a:prstGeom prst="triangle">
            <a:avLst/>
          </a:prstGeom>
          <a:solidFill>
            <a:srgbClr val="43B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5650230" y="951865"/>
            <a:ext cx="742315" cy="744220"/>
          </a:xfrm>
          <a:prstGeom prst="ellipse">
            <a:avLst/>
          </a:prstGeom>
          <a:noFill/>
          <a:ln>
            <a:solidFill>
              <a:srgbClr val="98E1E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5654675" y="2469515"/>
            <a:ext cx="742315" cy="744220"/>
          </a:xfrm>
          <a:prstGeom prst="ellipse">
            <a:avLst/>
          </a:prstGeom>
          <a:noFill/>
          <a:ln>
            <a:solidFill>
              <a:srgbClr val="B9D3F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652770" y="3808730"/>
            <a:ext cx="742315" cy="744220"/>
          </a:xfrm>
          <a:prstGeom prst="ellipse">
            <a:avLst/>
          </a:prstGeom>
          <a:noFill/>
          <a:ln>
            <a:solidFill>
              <a:srgbClr val="98E1E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5652135" y="5226685"/>
            <a:ext cx="742315" cy="744220"/>
          </a:xfrm>
          <a:prstGeom prst="ellipse">
            <a:avLst/>
          </a:prstGeom>
          <a:noFill/>
          <a:ln>
            <a:solidFill>
              <a:srgbClr val="B9D3F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曲线连接符 6"/>
          <p:cNvCxnSpPr/>
          <p:nvPr/>
        </p:nvCxnSpPr>
        <p:spPr>
          <a:xfrm rot="10800000">
            <a:off x="2081530" y="828040"/>
            <a:ext cx="19685" cy="3175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ogo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A169E8AF-38DE-4608-AB77-779BF949BB1C}"/>
              </a:ext>
            </a:extLst>
          </p:cNvPr>
          <p:cNvSpPr txBox="1"/>
          <p:nvPr/>
        </p:nvSpPr>
        <p:spPr>
          <a:xfrm>
            <a:off x="6610033" y="1658877"/>
            <a:ext cx="236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CFE0FB"/>
                </a:solidFill>
                <a:latin typeface="TypeLand.com 康熙字典體" charset="-120"/>
                <a:ea typeface="TypeLand.com 康熙字典體" charset="-120"/>
              </a:rPr>
              <a:t>WASM</a:t>
            </a:r>
            <a:r>
              <a:rPr lang="zh-CN" altLang="en-US" sz="2000" dirty="0">
                <a:solidFill>
                  <a:srgbClr val="CFE0FB"/>
                </a:solidFill>
                <a:latin typeface="TypeLand.com 康熙字典體" charset="-120"/>
                <a:ea typeface="TypeLand.com 康熙字典體" charset="-120"/>
              </a:rPr>
              <a:t>与</a:t>
            </a:r>
            <a:r>
              <a:rPr lang="en-US" altLang="zh-CN" sz="2000" dirty="0">
                <a:solidFill>
                  <a:srgbClr val="CFE0FB"/>
                </a:solidFill>
                <a:latin typeface="TypeLand.com 康熙字典體" charset="-120"/>
                <a:ea typeface="TypeLand.com 康熙字典體" charset="-120"/>
              </a:rPr>
              <a:t>Rust</a:t>
            </a:r>
            <a:r>
              <a:rPr lang="zh-CN" altLang="en-US" sz="2000" dirty="0">
                <a:solidFill>
                  <a:srgbClr val="CFE0FB"/>
                </a:solidFill>
                <a:latin typeface="TypeLand.com 康熙字典體" charset="-120"/>
                <a:ea typeface="TypeLand.com 康熙字典體" charset="-120"/>
              </a:rPr>
              <a:t>简介</a:t>
            </a:r>
            <a:endParaRPr lang="en-US" altLang="zh-CN" sz="2000" dirty="0">
              <a:solidFill>
                <a:srgbClr val="CFE0FB"/>
              </a:solidFill>
              <a:latin typeface="TypeLand.com 康熙字典體" charset="-120"/>
              <a:ea typeface="TypeLand.com 康熙字典體" charset="-12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1DB700C-FD18-4E7A-B35F-3C03E43350B4}"/>
              </a:ext>
            </a:extLst>
          </p:cNvPr>
          <p:cNvSpPr txBox="1"/>
          <p:nvPr/>
        </p:nvSpPr>
        <p:spPr>
          <a:xfrm>
            <a:off x="3340257" y="3061841"/>
            <a:ext cx="2111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CFE0FB"/>
                </a:solidFill>
                <a:latin typeface="TypeLand.com 康熙字典體" charset="-120"/>
                <a:ea typeface="TypeLand.com 康熙字典體" charset="-120"/>
              </a:rPr>
              <a:t>WASM</a:t>
            </a:r>
            <a:r>
              <a:rPr lang="zh-CN" altLang="en-US" sz="2000" dirty="0">
                <a:solidFill>
                  <a:srgbClr val="CFE0FB"/>
                </a:solidFill>
                <a:latin typeface="TypeLand.com 康熙字典體" charset="-120"/>
                <a:ea typeface="TypeLand.com 康熙字典體" charset="-120"/>
              </a:rPr>
              <a:t>后端介绍</a:t>
            </a:r>
            <a:endParaRPr lang="en-US" altLang="zh-CN" sz="2000" dirty="0">
              <a:solidFill>
                <a:srgbClr val="CFE0FB"/>
              </a:solidFill>
              <a:latin typeface="TypeLand.com 康熙字典體" charset="-120"/>
              <a:ea typeface="TypeLand.com 康熙字典體" charset="-12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61E5762-4D5E-440C-A5B3-0530F4B054D0}"/>
              </a:ext>
            </a:extLst>
          </p:cNvPr>
          <p:cNvSpPr txBox="1"/>
          <p:nvPr/>
        </p:nvSpPr>
        <p:spPr>
          <a:xfrm>
            <a:off x="6961339" y="4151570"/>
            <a:ext cx="2111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CFE0FB"/>
                </a:solidFill>
                <a:latin typeface="TypeLand.com 康熙字典體" charset="-120"/>
                <a:ea typeface="TypeLand.com 康熙字典體" charset="-120"/>
              </a:rPr>
              <a:t>上手环节</a:t>
            </a:r>
            <a:endParaRPr lang="en-US" altLang="zh-CN" sz="2000" dirty="0">
              <a:solidFill>
                <a:srgbClr val="CFE0FB"/>
              </a:solidFill>
              <a:latin typeface="TypeLand.com 康熙字典體" charset="-120"/>
              <a:ea typeface="TypeLand.com 康熙字典體" charset="-12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664C504-514A-4CF4-A44C-B338EC28BD1D}"/>
              </a:ext>
            </a:extLst>
          </p:cNvPr>
          <p:cNvSpPr txBox="1"/>
          <p:nvPr/>
        </p:nvSpPr>
        <p:spPr>
          <a:xfrm>
            <a:off x="3348834" y="5770850"/>
            <a:ext cx="2111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43B1E5"/>
                </a:solidFill>
                <a:latin typeface="TypeLand.com 康熙字典體" charset="-120"/>
                <a:ea typeface="TypeLand.com 康熙字典體" charset="-120"/>
              </a:rPr>
              <a:t>课堂练习</a:t>
            </a:r>
            <a:endParaRPr lang="en-US" altLang="zh-CN" sz="2000" b="1" dirty="0">
              <a:solidFill>
                <a:srgbClr val="43B1E5"/>
              </a:solidFill>
              <a:latin typeface="TypeLand.com 康熙字典體" charset="-120"/>
              <a:ea typeface="TypeLand.com 康熙字典體" charset="-12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658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7" grpId="0" bldLvl="0" animBg="1"/>
      <p:bldP spid="36" grpId="0" bldLvl="0" animBg="1"/>
      <p:bldP spid="35" grpId="0" bldLvl="0" animBg="1"/>
      <p:bldP spid="34" grpId="0" bldLvl="0" animBg="1"/>
      <p:bldP spid="17" grpId="0"/>
      <p:bldP spid="18" grpId="0"/>
      <p:bldP spid="2" grpId="0" bldLvl="0" animBg="1"/>
      <p:bldP spid="2" grpId="1" animBg="1"/>
      <p:bldP spid="25" grpId="0" bldLvl="0" animBg="1"/>
      <p:bldP spid="25" grpId="1" animBg="1"/>
      <p:bldP spid="20" grpId="0" bldLvl="0" animBg="1"/>
      <p:bldP spid="20" grpId="1" animBg="1"/>
      <p:bldP spid="24" grpId="0" bldLvl="0" animBg="1"/>
      <p:bldP spid="24" grpId="1" animBg="1"/>
      <p:bldP spid="29" grpId="0" bldLvl="0" animBg="1"/>
      <p:bldP spid="29" grpId="1" animBg="1"/>
      <p:bldP spid="32" grpId="0" bldLvl="0" animBg="1"/>
      <p:bldP spid="32" grpId="1" animBg="1"/>
      <p:bldP spid="42" grpId="0" bldLvl="0" animBg="1"/>
      <p:bldP spid="43" grpId="0" animBg="1"/>
      <p:bldP spid="43" grpId="1" bldLvl="0" animBg="1"/>
      <p:bldP spid="44" grpId="0" bldLvl="0" animBg="1"/>
      <p:bldP spid="45" grpId="0" bldLvl="0" animBg="1"/>
      <p:bldP spid="27" grpId="0"/>
      <p:bldP spid="28" grpId="0"/>
      <p:bldP spid="38" grpId="0"/>
      <p:bldP spid="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675323" y="618490"/>
            <a:ext cx="4172902" cy="1400809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 fontAlgn="auto">
              <a:lnSpc>
                <a:spcPct val="120000"/>
              </a:lnSpc>
            </a:pPr>
            <a:r>
              <a:rPr lang="zh-CN" altLang="en-US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Arial" panose="020B0604020202090204" pitchFamily="34" charset="0"/>
              </a:rPr>
              <a:t>课堂练习：</a:t>
            </a:r>
            <a:r>
              <a:rPr lang="en-US" altLang="zh-CN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Arial" panose="020B0604020202090204" pitchFamily="34" charset="0"/>
              </a:rPr>
              <a:t>Rust</a:t>
            </a:r>
            <a:r>
              <a:rPr lang="zh-CN" altLang="en-US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Arial" panose="020B0604020202090204" pitchFamily="34" charset="0"/>
              </a:rPr>
              <a:t>算子开发流程</a:t>
            </a:r>
            <a:endParaRPr lang="zh-CN" altLang="en-US" sz="2000" b="1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90204" pitchFamily="34" charset="0"/>
              <a:ea typeface="微软雅黑" panose="020B0503020204020204" pitchFamily="34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95AC2EA0-8E5B-463B-9CA3-EF6BA4A0342C}"/>
              </a:ext>
            </a:extLst>
          </p:cNvPr>
          <p:cNvGrpSpPr/>
          <p:nvPr/>
        </p:nvGrpSpPr>
        <p:grpSpPr>
          <a:xfrm>
            <a:off x="332447" y="1840063"/>
            <a:ext cx="11758105" cy="4536207"/>
            <a:chOff x="384565" y="1917064"/>
            <a:chExt cx="11758105" cy="4536207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73E381F8-1800-4D45-BB5F-A084D2066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4565" y="2197099"/>
              <a:ext cx="6406589" cy="4256172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348BF61-159D-4418-8BF0-BCA2FFB4A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18802" y="4752950"/>
              <a:ext cx="3222442" cy="1700321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2269E5A-5FD7-49B2-AF0C-A43F3A5D8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75609" y="2197099"/>
              <a:ext cx="4908828" cy="2326155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7C48D37-EC44-4CDA-9652-C9FB35D99AA5}"/>
                </a:ext>
              </a:extLst>
            </p:cNvPr>
            <p:cNvSpPr/>
            <p:nvPr/>
          </p:nvSpPr>
          <p:spPr>
            <a:xfrm>
              <a:off x="539859" y="1917064"/>
              <a:ext cx="60960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hlinkClick r:id="rId8"/>
                </a:rPr>
                <a:t>https://github.com/leonwanghui/ms-backend-wasm/blob/master/src/ops/add.rs</a:t>
              </a:r>
              <a:endParaRPr lang="zh-CN" altLang="en-US" sz="1200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61CC8E9-B704-4459-A45A-B74141C2EF27}"/>
                </a:ext>
              </a:extLst>
            </p:cNvPr>
            <p:cNvSpPr/>
            <p:nvPr/>
          </p:nvSpPr>
          <p:spPr>
            <a:xfrm>
              <a:off x="6640256" y="1917064"/>
              <a:ext cx="550241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hlinkClick r:id="rId9"/>
                </a:rPr>
                <a:t>https://github.com/leonwanghui/ms-backend-wasm/blob/master/src/ops/mod.rs</a:t>
              </a:r>
              <a:endParaRPr lang="zh-CN" altLang="en-US" sz="12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07108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675323" y="618490"/>
            <a:ext cx="4172902" cy="1400809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 fontAlgn="auto">
              <a:lnSpc>
                <a:spcPct val="120000"/>
              </a:lnSpc>
            </a:pPr>
            <a:r>
              <a:rPr lang="zh-CN" altLang="en-US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Arial" panose="020B0604020202090204" pitchFamily="34" charset="0"/>
              </a:rPr>
              <a:t>课堂练习：课后作业</a:t>
            </a:r>
            <a:endParaRPr lang="zh-CN" altLang="en-US" sz="2000" b="1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90204" pitchFamily="34" charset="0"/>
              <a:ea typeface="微软雅黑" panose="020B0503020204020204" pitchFamily="34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EAEBCF30-4F33-46FB-BE07-5DD38370C8A3}"/>
              </a:ext>
            </a:extLst>
          </p:cNvPr>
          <p:cNvSpPr txBox="1">
            <a:spLocks/>
          </p:cNvSpPr>
          <p:nvPr/>
        </p:nvSpPr>
        <p:spPr>
          <a:xfrm>
            <a:off x="675323" y="1706246"/>
            <a:ext cx="10661461" cy="42818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zh-CN" altLang="en-US" dirty="0">
                <a:latin typeface="+mn-ea"/>
                <a:ea typeface="+mn-ea"/>
              </a:rPr>
              <a:t>作业题目：</a:t>
            </a:r>
            <a:r>
              <a:rPr lang="en-US" altLang="zh-CN" dirty="0">
                <a:latin typeface="+mn-ea"/>
                <a:ea typeface="+mn-ea"/>
              </a:rPr>
              <a:t>WASM</a:t>
            </a:r>
            <a:r>
              <a:rPr lang="zh-CN" altLang="en-US" dirty="0">
                <a:latin typeface="+mn-ea"/>
                <a:ea typeface="+mn-ea"/>
              </a:rPr>
              <a:t>后端</a:t>
            </a:r>
            <a:r>
              <a:rPr lang="en-US" altLang="zh-CN" dirty="0">
                <a:latin typeface="+mn-ea"/>
                <a:ea typeface="+mn-ea"/>
              </a:rPr>
              <a:t>Rust</a:t>
            </a:r>
            <a:r>
              <a:rPr lang="zh-CN" altLang="en-US" dirty="0">
                <a:latin typeface="+mn-ea"/>
                <a:ea typeface="+mn-ea"/>
              </a:rPr>
              <a:t>算子开发调试</a:t>
            </a:r>
            <a:endParaRPr lang="en-US" altLang="zh-CN" dirty="0">
              <a:latin typeface="+mn-ea"/>
              <a:ea typeface="+mn-ea"/>
            </a:endParaRPr>
          </a:p>
          <a:p>
            <a:pPr>
              <a:lnSpc>
                <a:spcPct val="125000"/>
              </a:lnSpc>
            </a:pPr>
            <a:r>
              <a:rPr lang="zh-CN" altLang="en-US" dirty="0">
                <a:latin typeface="+mn-ea"/>
                <a:ea typeface="+mn-ea"/>
              </a:rPr>
              <a:t>作业说明：通过验证</a:t>
            </a:r>
            <a:r>
              <a:rPr lang="en-US" altLang="zh-CN" dirty="0">
                <a:latin typeface="+mn-ea"/>
                <a:ea typeface="+mn-ea"/>
              </a:rPr>
              <a:t>WASM</a:t>
            </a:r>
            <a:r>
              <a:rPr lang="zh-CN" altLang="en-US" dirty="0">
                <a:latin typeface="+mn-ea"/>
                <a:ea typeface="+mn-ea"/>
              </a:rPr>
              <a:t>后端</a:t>
            </a:r>
            <a:r>
              <a:rPr lang="en-US" altLang="zh-CN" dirty="0">
                <a:latin typeface="+mn-ea"/>
                <a:ea typeface="+mn-ea"/>
              </a:rPr>
              <a:t>Rust</a:t>
            </a:r>
            <a:r>
              <a:rPr lang="zh-CN" altLang="en-US" dirty="0">
                <a:latin typeface="+mn-ea"/>
                <a:ea typeface="+mn-ea"/>
              </a:rPr>
              <a:t>算子，熟悉</a:t>
            </a:r>
            <a:r>
              <a:rPr lang="en-US" altLang="zh-CN" dirty="0">
                <a:latin typeface="+mn-ea"/>
                <a:ea typeface="+mn-ea"/>
              </a:rPr>
              <a:t>WASM</a:t>
            </a:r>
            <a:r>
              <a:rPr lang="zh-CN" altLang="en-US" dirty="0">
                <a:latin typeface="+mn-ea"/>
                <a:ea typeface="+mn-ea"/>
              </a:rPr>
              <a:t>模块的编译和动态加载机制，同时体验</a:t>
            </a:r>
            <a:r>
              <a:rPr lang="en-US" altLang="zh-CN" dirty="0">
                <a:latin typeface="+mn-ea"/>
                <a:ea typeface="+mn-ea"/>
              </a:rPr>
              <a:t>WASM</a:t>
            </a:r>
            <a:r>
              <a:rPr lang="zh-CN" altLang="en-US" dirty="0">
                <a:latin typeface="+mn-ea"/>
                <a:ea typeface="+mn-ea"/>
              </a:rPr>
              <a:t>算子库在</a:t>
            </a:r>
            <a:r>
              <a:rPr lang="en-US" altLang="zh-CN" dirty="0">
                <a:latin typeface="+mn-ea"/>
                <a:ea typeface="+mn-ea"/>
              </a:rPr>
              <a:t>Web</a:t>
            </a:r>
            <a:r>
              <a:rPr lang="zh-CN" altLang="en-US" dirty="0">
                <a:latin typeface="+mn-ea"/>
                <a:ea typeface="+mn-ea"/>
              </a:rPr>
              <a:t>和</a:t>
            </a:r>
            <a:r>
              <a:rPr lang="en-US" altLang="zh-CN" dirty="0">
                <a:latin typeface="+mn-ea"/>
                <a:ea typeface="+mn-ea"/>
              </a:rPr>
              <a:t>Non-web</a:t>
            </a:r>
            <a:r>
              <a:rPr lang="zh-CN" altLang="en-US" dirty="0">
                <a:latin typeface="+mn-ea"/>
                <a:ea typeface="+mn-ea"/>
              </a:rPr>
              <a:t>场景之间的无缝迁移。</a:t>
            </a:r>
            <a:endParaRPr lang="en-US" altLang="zh-CN" dirty="0">
              <a:latin typeface="+mn-ea"/>
              <a:ea typeface="+mn-ea"/>
            </a:endParaRPr>
          </a:p>
          <a:p>
            <a:pPr>
              <a:lnSpc>
                <a:spcPct val="125000"/>
              </a:lnSpc>
            </a:pPr>
            <a:r>
              <a:rPr lang="zh-CN" altLang="en-US" dirty="0">
                <a:latin typeface="+mn-ea"/>
                <a:ea typeface="+mn-ea"/>
              </a:rPr>
              <a:t>作业内容（评选标准）：</a:t>
            </a:r>
            <a:endParaRPr lang="en-US" altLang="zh-CN" dirty="0">
              <a:latin typeface="+mn-ea"/>
              <a:ea typeface="+mn-ea"/>
            </a:endParaRPr>
          </a:p>
          <a:p>
            <a:pPr lvl="1">
              <a:lnSpc>
                <a:spcPct val="125000"/>
              </a:lnSpc>
            </a:pPr>
            <a:r>
              <a:rPr lang="zh-CN" altLang="en-US" dirty="0">
                <a:latin typeface="+mn-ea"/>
                <a:ea typeface="+mn-ea"/>
              </a:rPr>
              <a:t>“中杯”：分别从</a:t>
            </a:r>
            <a:r>
              <a:rPr lang="en-US" altLang="zh-CN" dirty="0">
                <a:latin typeface="+mn-ea"/>
                <a:ea typeface="+mn-ea"/>
              </a:rPr>
              <a:t>Web</a:t>
            </a:r>
            <a:r>
              <a:rPr lang="zh-CN" altLang="en-US" dirty="0">
                <a:latin typeface="+mn-ea"/>
                <a:ea typeface="+mn-ea"/>
              </a:rPr>
              <a:t>和</a:t>
            </a:r>
            <a:r>
              <a:rPr lang="en-US" altLang="zh-CN" dirty="0">
                <a:latin typeface="+mn-ea"/>
                <a:ea typeface="+mn-ea"/>
              </a:rPr>
              <a:t>Non-web</a:t>
            </a:r>
            <a:r>
              <a:rPr lang="zh-CN" altLang="en-US" dirty="0">
                <a:latin typeface="+mn-ea"/>
                <a:ea typeface="+mn-ea"/>
              </a:rPr>
              <a:t>场景验证</a:t>
            </a:r>
            <a:r>
              <a:rPr lang="en-US" altLang="zh-CN" dirty="0">
                <a:latin typeface="+mn-ea"/>
                <a:ea typeface="+mn-ea"/>
              </a:rPr>
              <a:t>WASM</a:t>
            </a:r>
            <a:r>
              <a:rPr lang="zh-CN" altLang="en-US" dirty="0">
                <a:latin typeface="+mn-ea"/>
                <a:ea typeface="+mn-ea"/>
              </a:rPr>
              <a:t>后端算子，并反馈算子执行结果</a:t>
            </a:r>
            <a:endParaRPr lang="en-US" altLang="zh-CN" dirty="0">
              <a:latin typeface="+mn-ea"/>
              <a:ea typeface="+mn-ea"/>
            </a:endParaRPr>
          </a:p>
          <a:p>
            <a:pPr lvl="1">
              <a:lnSpc>
                <a:spcPct val="125000"/>
              </a:lnSpc>
            </a:pPr>
            <a:r>
              <a:rPr lang="zh-CN" altLang="en-US" dirty="0">
                <a:latin typeface="+mn-ea"/>
                <a:ea typeface="+mn-ea"/>
              </a:rPr>
              <a:t>“超大杯”：开发新的</a:t>
            </a:r>
            <a:r>
              <a:rPr lang="en-US" altLang="zh-CN" dirty="0">
                <a:latin typeface="+mn-ea"/>
                <a:ea typeface="+mn-ea"/>
              </a:rPr>
              <a:t>WASM</a:t>
            </a:r>
            <a:r>
              <a:rPr lang="zh-CN" altLang="en-US" dirty="0">
                <a:latin typeface="+mn-ea"/>
                <a:ea typeface="+mn-ea"/>
              </a:rPr>
              <a:t>后端</a:t>
            </a:r>
            <a:r>
              <a:rPr lang="en-US" altLang="zh-CN" dirty="0">
                <a:latin typeface="+mn-ea"/>
                <a:ea typeface="+mn-ea"/>
              </a:rPr>
              <a:t>Rust</a:t>
            </a:r>
            <a:r>
              <a:rPr lang="zh-CN" altLang="en-US" dirty="0">
                <a:latin typeface="+mn-ea"/>
                <a:ea typeface="+mn-ea"/>
              </a:rPr>
              <a:t>算子，完成该算子的调试操作，并反馈算子执行结果（可选）</a:t>
            </a:r>
            <a:endParaRPr lang="en-US" altLang="zh-CN" dirty="0">
              <a:latin typeface="+mn-ea"/>
              <a:ea typeface="+mn-ea"/>
            </a:endParaRPr>
          </a:p>
          <a:p>
            <a:pPr>
              <a:lnSpc>
                <a:spcPct val="125000"/>
              </a:lnSpc>
            </a:pPr>
            <a:r>
              <a:rPr lang="zh-CN" altLang="en-US" dirty="0">
                <a:latin typeface="+mn-ea"/>
                <a:ea typeface="+mn-ea"/>
              </a:rPr>
              <a:t>提交方式：</a:t>
            </a:r>
            <a:endParaRPr lang="en-US" altLang="zh-CN" dirty="0">
              <a:latin typeface="+mn-ea"/>
              <a:ea typeface="+mn-ea"/>
            </a:endParaRPr>
          </a:p>
          <a:p>
            <a:pPr lvl="1">
              <a:lnSpc>
                <a:spcPct val="125000"/>
              </a:lnSpc>
            </a:pPr>
            <a:r>
              <a:rPr lang="zh-CN" altLang="en-US" dirty="0">
                <a:latin typeface="+mn-ea"/>
                <a:ea typeface="+mn-ea"/>
              </a:rPr>
              <a:t>“中杯”：在</a:t>
            </a:r>
            <a:r>
              <a:rPr lang="en-US" altLang="zh-CN" dirty="0" err="1">
                <a:latin typeface="+mn-ea"/>
                <a:ea typeface="+mn-ea"/>
              </a:rPr>
              <a:t>Gitee</a:t>
            </a:r>
            <a:r>
              <a:rPr lang="en-US" altLang="zh-CN" dirty="0">
                <a:latin typeface="+mn-ea"/>
                <a:ea typeface="+mn-ea"/>
              </a:rPr>
              <a:t>/</a:t>
            </a:r>
            <a:r>
              <a:rPr lang="en-US" altLang="zh-CN" dirty="0" err="1">
                <a:latin typeface="+mn-ea"/>
                <a:ea typeface="+mn-ea"/>
              </a:rPr>
              <a:t>Github</a:t>
            </a:r>
            <a:r>
              <a:rPr lang="zh-CN" altLang="en-US" dirty="0">
                <a:latin typeface="+mn-ea"/>
                <a:ea typeface="+mn-ea"/>
              </a:rPr>
              <a:t>上</a:t>
            </a:r>
            <a:r>
              <a:rPr lang="en-US" altLang="zh-CN" dirty="0">
                <a:latin typeface="+mn-ea"/>
                <a:ea typeface="+mn-ea"/>
              </a:rPr>
              <a:t>Fork</a:t>
            </a:r>
            <a:r>
              <a:rPr lang="zh-CN" altLang="en-US" dirty="0">
                <a:latin typeface="+mn-ea"/>
                <a:ea typeface="+mn-ea"/>
              </a:rPr>
              <a:t>主仓，新建文件夹</a:t>
            </a:r>
            <a:r>
              <a:rPr lang="en-US" altLang="zh-CN" dirty="0">
                <a:latin typeface="+mn-ea"/>
                <a:ea typeface="+mn-ea"/>
              </a:rPr>
              <a:t>5.30</a:t>
            </a:r>
            <a:r>
              <a:rPr lang="zh-CN" altLang="en-US" dirty="0">
                <a:latin typeface="+mn-ea"/>
                <a:ea typeface="+mn-ea"/>
              </a:rPr>
              <a:t>作业，将算子执行结果截图上传即可</a:t>
            </a:r>
            <a:endParaRPr lang="en-US" altLang="zh-CN" dirty="0">
              <a:latin typeface="+mn-ea"/>
              <a:ea typeface="+mn-ea"/>
            </a:endParaRPr>
          </a:p>
          <a:p>
            <a:pPr lvl="1">
              <a:lnSpc>
                <a:spcPct val="125000"/>
              </a:lnSpc>
            </a:pPr>
            <a:r>
              <a:rPr lang="zh-CN" altLang="en-US" dirty="0">
                <a:latin typeface="+mn-ea"/>
                <a:ea typeface="+mn-ea"/>
              </a:rPr>
              <a:t>“超大杯”：请移步至项目仓库（</a:t>
            </a:r>
            <a:r>
              <a:rPr lang="en-US" altLang="zh-CN" dirty="0">
                <a:latin typeface="+mn-ea"/>
                <a:ea typeface="+mn-ea"/>
                <a:hlinkClick r:id="rId5"/>
              </a:rPr>
              <a:t>https://github.com/leonwanghui/ms-backend-wasm</a:t>
            </a:r>
            <a:r>
              <a:rPr lang="zh-CN" altLang="en-US" dirty="0">
                <a:latin typeface="+mn-ea"/>
                <a:ea typeface="+mn-ea"/>
              </a:rPr>
              <a:t>）提交</a:t>
            </a:r>
            <a:r>
              <a:rPr lang="en-US" altLang="zh-CN" dirty="0">
                <a:latin typeface="+mn-ea"/>
                <a:ea typeface="+mn-ea"/>
              </a:rPr>
              <a:t>PR</a:t>
            </a:r>
          </a:p>
          <a:p>
            <a:pPr>
              <a:lnSpc>
                <a:spcPct val="125000"/>
              </a:lnSpc>
            </a:pPr>
            <a:r>
              <a:rPr lang="zh-CN" altLang="en-US" dirty="0">
                <a:latin typeface="+mn-ea"/>
                <a:ea typeface="+mn-ea"/>
              </a:rPr>
              <a:t>优秀作业奖励：赠书</a:t>
            </a:r>
            <a:r>
              <a:rPr lang="en-US" altLang="zh-CN" dirty="0">
                <a:latin typeface="+mn-ea"/>
                <a:ea typeface="+mn-ea"/>
              </a:rPr>
              <a:t>《</a:t>
            </a:r>
            <a:r>
              <a:rPr lang="zh-CN" altLang="en-US" dirty="0">
                <a:latin typeface="+mn-ea"/>
                <a:ea typeface="+mn-ea"/>
              </a:rPr>
              <a:t>深度学习与</a:t>
            </a:r>
            <a:r>
              <a:rPr lang="en-US" altLang="zh-CN" dirty="0" err="1">
                <a:latin typeface="+mn-ea"/>
                <a:ea typeface="+mn-ea"/>
              </a:rPr>
              <a:t>MindSpore</a:t>
            </a:r>
            <a:r>
              <a:rPr lang="zh-CN" altLang="en-US" dirty="0">
                <a:latin typeface="+mn-ea"/>
                <a:ea typeface="+mn-ea"/>
              </a:rPr>
              <a:t>实践</a:t>
            </a:r>
            <a:r>
              <a:rPr lang="en-US" altLang="zh-CN" dirty="0">
                <a:latin typeface="+mn-ea"/>
                <a:ea typeface="+mn-ea"/>
              </a:rPr>
              <a:t>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5221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35" y="-22225"/>
            <a:ext cx="12191365" cy="69030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6000">
                <a:srgbClr val="93BAEF">
                  <a:alpha val="49000"/>
                  <a:lumMod val="64000"/>
                  <a:lumOff val="36000"/>
                </a:srgbClr>
              </a:gs>
              <a:gs pos="88000">
                <a:srgbClr val="7FADEC">
                  <a:alpha val="86000"/>
                  <a:lumMod val="96000"/>
                  <a:lumOff val="4000"/>
                </a:srgbClr>
              </a:gs>
              <a:gs pos="100000">
                <a:srgbClr val="16779B">
                  <a:alpha val="71000"/>
                  <a:lumMod val="79000"/>
                  <a:lumOff val="21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 rot="5400000">
            <a:off x="2630805" y="-2651760"/>
            <a:ext cx="6932295" cy="1219263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6000">
                <a:srgbClr val="93BAEF">
                  <a:alpha val="49000"/>
                  <a:lumMod val="64000"/>
                  <a:lumOff val="36000"/>
                </a:srgbClr>
              </a:gs>
              <a:gs pos="88000">
                <a:srgbClr val="7FADEC">
                  <a:alpha val="86000"/>
                  <a:lumMod val="96000"/>
                  <a:lumOff val="4000"/>
                </a:srgbClr>
              </a:gs>
              <a:gs pos="100000">
                <a:srgbClr val="16779B">
                  <a:alpha val="71000"/>
                  <a:lumMod val="79000"/>
                  <a:lumOff val="21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54354" y="376237"/>
            <a:ext cx="110832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125E7D"/>
                </a:solidFill>
                <a:latin typeface="TypeLand.com 康熙字典體" charset="-120"/>
                <a:ea typeface="TypeLand.com 康熙字典體" charset="-120"/>
              </a:rPr>
              <a:t>THANK  YOU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346607-C03F-45CB-B90B-EBE473175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343" y="1480819"/>
            <a:ext cx="3221681" cy="44220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BE2A306-EF15-446E-964C-AFE45087187D}"/>
              </a:ext>
            </a:extLst>
          </p:cNvPr>
          <p:cNvSpPr txBox="1"/>
          <p:nvPr/>
        </p:nvSpPr>
        <p:spPr>
          <a:xfrm>
            <a:off x="4713061" y="2228839"/>
            <a:ext cx="6924583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latin typeface="+mn-ea"/>
              </a:rPr>
              <a:t>MindSpore</a:t>
            </a:r>
            <a:r>
              <a:rPr lang="zh-CN" altLang="en-US" sz="3200" dirty="0">
                <a:latin typeface="+mn-ea"/>
              </a:rPr>
              <a:t>开源社区</a:t>
            </a:r>
            <a:r>
              <a:rPr lang="zh-CN" altLang="en-US" sz="3200" dirty="0">
                <a:latin typeface="TypeLand.com 康熙字典體" charset="-120"/>
                <a:ea typeface="TypeLand.com 康熙字典體" charset="-120"/>
              </a:rPr>
              <a:t>： </a:t>
            </a:r>
            <a:r>
              <a:rPr lang="en-US" altLang="zh-CN" sz="2800" dirty="0">
                <a:solidFill>
                  <a:srgbClr val="125E7D"/>
                </a:solidFill>
                <a:ea typeface="TypeLand.com 康熙字典體" charset="-120"/>
                <a:hlinkClick r:id="rId4"/>
              </a:rPr>
              <a:t>https://www.mindspore.cn</a:t>
            </a:r>
            <a:endParaRPr lang="en-US" altLang="zh-CN" sz="2800" dirty="0">
              <a:solidFill>
                <a:srgbClr val="125E7D"/>
              </a:solidFill>
              <a:ea typeface="TypeLand.com 康熙字典體" charset="-120"/>
            </a:endParaRPr>
          </a:p>
          <a:p>
            <a:endParaRPr lang="en-US" altLang="zh-CN" sz="3200" dirty="0">
              <a:solidFill>
                <a:srgbClr val="125E7D"/>
              </a:solidFill>
              <a:latin typeface="TypeLand.com 康熙字典體" charset="-120"/>
              <a:ea typeface="TypeLand.com 康熙字典體" charset="-120"/>
            </a:endParaRPr>
          </a:p>
          <a:p>
            <a:r>
              <a:rPr lang="en-US" altLang="zh-CN" sz="3200" dirty="0" err="1">
                <a:latin typeface="+mn-ea"/>
              </a:rPr>
              <a:t>MindSpore</a:t>
            </a:r>
            <a:r>
              <a:rPr lang="zh-CN" altLang="en-US" sz="3200" dirty="0">
                <a:latin typeface="+mn-ea"/>
              </a:rPr>
              <a:t>代码： </a:t>
            </a:r>
            <a:r>
              <a:rPr lang="en-US" altLang="zh-CN" sz="2800" dirty="0">
                <a:solidFill>
                  <a:srgbClr val="125E7D"/>
                </a:solidFill>
                <a:ea typeface="TypeLand.com 康熙字典體" charset="-120"/>
                <a:hlinkClick r:id="rId5"/>
              </a:rPr>
              <a:t>https://gitee.com/mindspore/mindspore</a:t>
            </a:r>
            <a:endParaRPr lang="en-US" altLang="zh-CN" sz="3200" dirty="0">
              <a:solidFill>
                <a:srgbClr val="125E7D"/>
              </a:solidFill>
              <a:ea typeface="TypeLand.com 康熙字典體" charset="-12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>
            <p:custDataLst>
              <p:tags r:id="rId2"/>
            </p:custDataLst>
          </p:nvPr>
        </p:nvSpPr>
        <p:spPr bwMode="auto">
          <a:xfrm>
            <a:off x="6002338" y="0"/>
            <a:ext cx="71755" cy="6858000"/>
          </a:xfrm>
          <a:prstGeom prst="rect">
            <a:avLst/>
          </a:prstGeom>
          <a:solidFill>
            <a:srgbClr val="B9D3F9"/>
          </a:solidFill>
          <a:ln w="19050">
            <a:noFill/>
            <a:round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7" name="椭圆 36"/>
          <p:cNvSpPr/>
          <p:nvPr>
            <p:custDataLst>
              <p:tags r:id="rId3"/>
            </p:custDataLst>
          </p:nvPr>
        </p:nvSpPr>
        <p:spPr bwMode="auto">
          <a:xfrm>
            <a:off x="5703888" y="5281295"/>
            <a:ext cx="635000" cy="635000"/>
          </a:xfrm>
          <a:prstGeom prst="ellipse">
            <a:avLst/>
          </a:prstGeom>
          <a:solidFill>
            <a:srgbClr val="98E1EA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04</a:t>
            </a:r>
          </a:p>
        </p:txBody>
      </p:sp>
      <p:sp>
        <p:nvSpPr>
          <p:cNvPr id="36" name="椭圆 35"/>
          <p:cNvSpPr/>
          <p:nvPr>
            <p:custDataLst>
              <p:tags r:id="rId4"/>
            </p:custDataLst>
          </p:nvPr>
        </p:nvSpPr>
        <p:spPr bwMode="auto">
          <a:xfrm>
            <a:off x="5712160" y="3867785"/>
            <a:ext cx="635000" cy="635000"/>
          </a:xfrm>
          <a:prstGeom prst="ellipse">
            <a:avLst/>
          </a:prstGeom>
          <a:solidFill>
            <a:srgbClr val="B9D3F9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03</a:t>
            </a:r>
          </a:p>
        </p:txBody>
      </p:sp>
      <p:sp>
        <p:nvSpPr>
          <p:cNvPr id="35" name="椭圆 34"/>
          <p:cNvSpPr/>
          <p:nvPr>
            <p:custDataLst>
              <p:tags r:id="rId5"/>
            </p:custDataLst>
          </p:nvPr>
        </p:nvSpPr>
        <p:spPr bwMode="auto">
          <a:xfrm>
            <a:off x="5704523" y="2531745"/>
            <a:ext cx="635000" cy="635000"/>
          </a:xfrm>
          <a:prstGeom prst="ellipse">
            <a:avLst/>
          </a:prstGeom>
          <a:solidFill>
            <a:srgbClr val="98E1EA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02</a:t>
            </a:r>
          </a:p>
        </p:txBody>
      </p:sp>
      <p:sp>
        <p:nvSpPr>
          <p:cNvPr id="34" name="椭圆 33"/>
          <p:cNvSpPr/>
          <p:nvPr>
            <p:custDataLst>
              <p:tags r:id="rId6"/>
            </p:custDataLst>
          </p:nvPr>
        </p:nvSpPr>
        <p:spPr bwMode="auto">
          <a:xfrm>
            <a:off x="5703888" y="1013460"/>
            <a:ext cx="635000" cy="635000"/>
          </a:xfrm>
          <a:prstGeom prst="ellipse">
            <a:avLst/>
          </a:prstGeom>
          <a:solidFill>
            <a:srgbClr val="B9D3F9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01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974090" y="452120"/>
            <a:ext cx="30435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43B1E5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目录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541145" y="1466850"/>
            <a:ext cx="17856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3B1E5"/>
                </a:solidFill>
                <a:latin typeface="TypeLand.com 康熙字典體" charset="-120"/>
                <a:ea typeface="TypeLand.com 康熙字典體" charset="-120"/>
              </a:rPr>
              <a:t>contents</a:t>
            </a:r>
          </a:p>
        </p:txBody>
      </p:sp>
      <p:sp>
        <p:nvSpPr>
          <p:cNvPr id="2" name="椭圆 1"/>
          <p:cNvSpPr/>
          <p:nvPr/>
        </p:nvSpPr>
        <p:spPr>
          <a:xfrm>
            <a:off x="2712720" y="352742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3014345" y="3677920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3581400" y="3527425"/>
            <a:ext cx="2026920" cy="0"/>
          </a:xfrm>
          <a:prstGeom prst="line">
            <a:avLst/>
          </a:prstGeom>
          <a:ln>
            <a:solidFill>
              <a:srgbClr val="8FC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等腰三角形 24"/>
          <p:cNvSpPr/>
          <p:nvPr/>
        </p:nvSpPr>
        <p:spPr>
          <a:xfrm>
            <a:off x="4715510" y="3434715"/>
            <a:ext cx="184785" cy="184785"/>
          </a:xfrm>
          <a:prstGeom prst="triangle">
            <a:avLst/>
          </a:prstGeom>
          <a:solidFill>
            <a:srgbClr val="43B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181465" y="190817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6410960" y="2092325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2712720" y="603694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3088640" y="6203950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9182100" y="461454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>
            <a:off x="6411595" y="4782185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6999605" y="4598035"/>
            <a:ext cx="2026920" cy="0"/>
          </a:xfrm>
          <a:prstGeom prst="line">
            <a:avLst/>
          </a:prstGeom>
          <a:ln>
            <a:solidFill>
              <a:srgbClr val="8FC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等腰三角形 31"/>
          <p:cNvSpPr/>
          <p:nvPr/>
        </p:nvSpPr>
        <p:spPr>
          <a:xfrm>
            <a:off x="8192770" y="4505325"/>
            <a:ext cx="184785" cy="184785"/>
          </a:xfrm>
          <a:prstGeom prst="triangle">
            <a:avLst/>
          </a:prstGeom>
          <a:solidFill>
            <a:srgbClr val="43B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5650230" y="951865"/>
            <a:ext cx="742315" cy="744220"/>
          </a:xfrm>
          <a:prstGeom prst="ellipse">
            <a:avLst/>
          </a:prstGeom>
          <a:noFill/>
          <a:ln>
            <a:solidFill>
              <a:srgbClr val="98E1E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5654675" y="2469515"/>
            <a:ext cx="742315" cy="744220"/>
          </a:xfrm>
          <a:prstGeom prst="ellipse">
            <a:avLst/>
          </a:prstGeom>
          <a:noFill/>
          <a:ln>
            <a:solidFill>
              <a:srgbClr val="B9D3F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652770" y="3808730"/>
            <a:ext cx="742315" cy="744220"/>
          </a:xfrm>
          <a:prstGeom prst="ellipse">
            <a:avLst/>
          </a:prstGeom>
          <a:noFill/>
          <a:ln>
            <a:solidFill>
              <a:srgbClr val="98E1E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5652135" y="5226685"/>
            <a:ext cx="742315" cy="744220"/>
          </a:xfrm>
          <a:prstGeom prst="ellipse">
            <a:avLst/>
          </a:prstGeom>
          <a:noFill/>
          <a:ln>
            <a:solidFill>
              <a:srgbClr val="B9D3F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曲线连接符 6"/>
          <p:cNvCxnSpPr/>
          <p:nvPr/>
        </p:nvCxnSpPr>
        <p:spPr>
          <a:xfrm rot="10800000">
            <a:off x="2081530" y="828040"/>
            <a:ext cx="19685" cy="3175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ogo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A169E8AF-38DE-4608-AB77-779BF949BB1C}"/>
              </a:ext>
            </a:extLst>
          </p:cNvPr>
          <p:cNvSpPr txBox="1"/>
          <p:nvPr/>
        </p:nvSpPr>
        <p:spPr>
          <a:xfrm>
            <a:off x="6610033" y="1658877"/>
            <a:ext cx="236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43B1E5"/>
                </a:solidFill>
                <a:latin typeface="TypeLand.com 康熙字典體" charset="-120"/>
                <a:ea typeface="TypeLand.com 康熙字典體" charset="-120"/>
              </a:rPr>
              <a:t>WASM</a:t>
            </a:r>
            <a:r>
              <a:rPr lang="zh-CN" altLang="en-US" sz="2000" b="1" dirty="0">
                <a:solidFill>
                  <a:srgbClr val="43B1E5"/>
                </a:solidFill>
                <a:latin typeface="TypeLand.com 康熙字典體" charset="-120"/>
                <a:ea typeface="TypeLand.com 康熙字典體" charset="-120"/>
              </a:rPr>
              <a:t>与</a:t>
            </a:r>
            <a:r>
              <a:rPr lang="en-US" altLang="zh-CN" sz="2000" b="1" dirty="0">
                <a:solidFill>
                  <a:srgbClr val="43B1E5"/>
                </a:solidFill>
                <a:latin typeface="TypeLand.com 康熙字典體" charset="-120"/>
                <a:ea typeface="TypeLand.com 康熙字典體" charset="-120"/>
              </a:rPr>
              <a:t>Rust</a:t>
            </a:r>
            <a:r>
              <a:rPr lang="zh-CN" altLang="en-US" sz="2000" b="1" dirty="0">
                <a:solidFill>
                  <a:srgbClr val="43B1E5"/>
                </a:solidFill>
                <a:latin typeface="TypeLand.com 康熙字典體" charset="-120"/>
                <a:ea typeface="TypeLand.com 康熙字典體" charset="-120"/>
              </a:rPr>
              <a:t>简介</a:t>
            </a:r>
            <a:endParaRPr lang="en-US" altLang="zh-CN" sz="2000" b="1" dirty="0">
              <a:solidFill>
                <a:srgbClr val="43B1E5"/>
              </a:solidFill>
              <a:latin typeface="TypeLand.com 康熙字典體" charset="-120"/>
              <a:ea typeface="TypeLand.com 康熙字典體" charset="-12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1DB700C-FD18-4E7A-B35F-3C03E43350B4}"/>
              </a:ext>
            </a:extLst>
          </p:cNvPr>
          <p:cNvSpPr txBox="1"/>
          <p:nvPr/>
        </p:nvSpPr>
        <p:spPr>
          <a:xfrm>
            <a:off x="3340257" y="3061841"/>
            <a:ext cx="2111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CFE0FB"/>
                </a:solidFill>
                <a:latin typeface="TypeLand.com 康熙字典體" charset="-120"/>
                <a:ea typeface="TypeLand.com 康熙字典體" charset="-120"/>
              </a:rPr>
              <a:t>WASM</a:t>
            </a:r>
            <a:r>
              <a:rPr lang="zh-CN" altLang="en-US" sz="2000" dirty="0">
                <a:solidFill>
                  <a:srgbClr val="CFE0FB"/>
                </a:solidFill>
                <a:latin typeface="TypeLand.com 康熙字典體" charset="-120"/>
                <a:ea typeface="TypeLand.com 康熙字典體" charset="-120"/>
              </a:rPr>
              <a:t>后端介绍</a:t>
            </a:r>
            <a:endParaRPr lang="en-US" altLang="zh-CN" sz="2000" dirty="0">
              <a:solidFill>
                <a:srgbClr val="CFE0FB"/>
              </a:solidFill>
              <a:latin typeface="TypeLand.com 康熙字典體" charset="-120"/>
              <a:ea typeface="TypeLand.com 康熙字典體" charset="-12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61E5762-4D5E-440C-A5B3-0530F4B054D0}"/>
              </a:ext>
            </a:extLst>
          </p:cNvPr>
          <p:cNvSpPr txBox="1"/>
          <p:nvPr/>
        </p:nvSpPr>
        <p:spPr>
          <a:xfrm>
            <a:off x="6961339" y="4151570"/>
            <a:ext cx="2111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CFE0FB"/>
                </a:solidFill>
                <a:latin typeface="TypeLand.com 康熙字典體" charset="-120"/>
                <a:ea typeface="TypeLand.com 康熙字典體" charset="-120"/>
              </a:rPr>
              <a:t>上手环节</a:t>
            </a:r>
            <a:endParaRPr lang="en-US" altLang="zh-CN" sz="2000" dirty="0">
              <a:solidFill>
                <a:srgbClr val="CFE0FB"/>
              </a:solidFill>
              <a:latin typeface="TypeLand.com 康熙字典體" charset="-120"/>
              <a:ea typeface="TypeLand.com 康熙字典體" charset="-12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664C504-514A-4CF4-A44C-B338EC28BD1D}"/>
              </a:ext>
            </a:extLst>
          </p:cNvPr>
          <p:cNvSpPr txBox="1"/>
          <p:nvPr/>
        </p:nvSpPr>
        <p:spPr>
          <a:xfrm>
            <a:off x="3348834" y="5770850"/>
            <a:ext cx="2111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CFE0FB"/>
                </a:solidFill>
                <a:latin typeface="TypeLand.com 康熙字典體" charset="-120"/>
                <a:ea typeface="TypeLand.com 康熙字典體" charset="-120"/>
              </a:rPr>
              <a:t>课堂练习</a:t>
            </a:r>
            <a:endParaRPr lang="en-US" altLang="zh-CN" sz="2000" dirty="0">
              <a:solidFill>
                <a:srgbClr val="CFE0FB"/>
              </a:solidFill>
              <a:latin typeface="TypeLand.com 康熙字典體" charset="-120"/>
              <a:ea typeface="TypeLand.com 康熙字典體" charset="-12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7" grpId="0" bldLvl="0" animBg="1"/>
      <p:bldP spid="36" grpId="0" bldLvl="0" animBg="1"/>
      <p:bldP spid="35" grpId="0" bldLvl="0" animBg="1"/>
      <p:bldP spid="34" grpId="0" bldLvl="0" animBg="1"/>
      <p:bldP spid="17" grpId="0"/>
      <p:bldP spid="18" grpId="0"/>
      <p:bldP spid="2" grpId="0" bldLvl="0" animBg="1"/>
      <p:bldP spid="2" grpId="1" animBg="1"/>
      <p:bldP spid="25" grpId="0" bldLvl="0" animBg="1"/>
      <p:bldP spid="25" grpId="1" animBg="1"/>
      <p:bldP spid="20" grpId="0" bldLvl="0" animBg="1"/>
      <p:bldP spid="20" grpId="1" animBg="1"/>
      <p:bldP spid="24" grpId="0" bldLvl="0" animBg="1"/>
      <p:bldP spid="24" grpId="1" animBg="1"/>
      <p:bldP spid="29" grpId="0" bldLvl="0" animBg="1"/>
      <p:bldP spid="29" grpId="1" animBg="1"/>
      <p:bldP spid="32" grpId="0" bldLvl="0" animBg="1"/>
      <p:bldP spid="32" grpId="1" animBg="1"/>
      <p:bldP spid="42" grpId="0" bldLvl="0" animBg="1"/>
      <p:bldP spid="43" grpId="0" animBg="1"/>
      <p:bldP spid="43" grpId="1" bldLvl="0" animBg="1"/>
      <p:bldP spid="44" grpId="0" bldLvl="0" animBg="1"/>
      <p:bldP spid="45" grpId="0" bldLvl="0" animBg="1"/>
      <p:bldP spid="27" grpId="0"/>
      <p:bldP spid="28" grpId="0"/>
      <p:bldP spid="38" grpId="0"/>
      <p:bldP spid="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675323" y="618490"/>
            <a:ext cx="3308985" cy="1400809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 fontAlgn="auto">
              <a:lnSpc>
                <a:spcPct val="120000"/>
              </a:lnSpc>
            </a:pPr>
            <a:r>
              <a:rPr lang="en-US" altLang="zh-CN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Arial" panose="020B0604020202090204" pitchFamily="34" charset="0"/>
              </a:rPr>
              <a:t>WASM</a:t>
            </a:r>
            <a:r>
              <a:rPr lang="zh-CN" altLang="en-US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Arial" panose="020B0604020202090204" pitchFamily="34" charset="0"/>
              </a:rPr>
              <a:t>简介</a:t>
            </a:r>
            <a:endParaRPr lang="zh-CN" altLang="en-US" sz="2000" b="1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90204" pitchFamily="34" charset="0"/>
              <a:ea typeface="微软雅黑" panose="020B0503020204020204" pitchFamily="34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grpSp>
        <p:nvGrpSpPr>
          <p:cNvPr id="43" name="组合 42">
            <a:extLst>
              <a:ext uri="{FF2B5EF4-FFF2-40B4-BE49-F238E27FC236}">
                <a16:creationId xmlns:a16="http://schemas.microsoft.com/office/drawing/2014/main" id="{BBE4C7CF-54D6-49AD-B175-64B029B2791B}"/>
              </a:ext>
            </a:extLst>
          </p:cNvPr>
          <p:cNvGrpSpPr/>
          <p:nvPr/>
        </p:nvGrpSpPr>
        <p:grpSpPr>
          <a:xfrm>
            <a:off x="1421390" y="3232188"/>
            <a:ext cx="9349220" cy="3265962"/>
            <a:chOff x="1026736" y="3126344"/>
            <a:chExt cx="9349220" cy="3265962"/>
          </a:xfrm>
        </p:grpSpPr>
        <p:pic>
          <p:nvPicPr>
            <p:cNvPr id="44" name="Picture 2" descr="WebAssembly ç³»åï¼åï¼WebAssembly å·¥ä½åç">
              <a:extLst>
                <a:ext uri="{FF2B5EF4-FFF2-40B4-BE49-F238E27FC236}">
                  <a16:creationId xmlns:a16="http://schemas.microsoft.com/office/drawing/2014/main" id="{1458456F-0278-4797-BDB0-C28B2CCB7E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736" y="3206750"/>
              <a:ext cx="4762500" cy="3105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">
              <a:extLst>
                <a:ext uri="{FF2B5EF4-FFF2-40B4-BE49-F238E27FC236}">
                  <a16:creationId xmlns:a16="http://schemas.microsoft.com/office/drawing/2014/main" id="{A839C4A3-4477-42CA-A6D1-CBBC78880B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2766" y="3126344"/>
              <a:ext cx="3973190" cy="3265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AD92EEAB-A5C8-4ADD-A7AE-CC45DDDC18CF}"/>
              </a:ext>
            </a:extLst>
          </p:cNvPr>
          <p:cNvSpPr/>
          <p:nvPr/>
        </p:nvSpPr>
        <p:spPr>
          <a:xfrm>
            <a:off x="887767" y="1831379"/>
            <a:ext cx="9882843" cy="1422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+mn-ea"/>
              </a:rPr>
              <a:t>WASM</a:t>
            </a:r>
            <a:r>
              <a:rPr lang="zh-CN" altLang="en-US" sz="2000" dirty="0">
                <a:latin typeface="+mn-ea"/>
              </a:rPr>
              <a:t>是一种为堆栈式进程虚拟机实现定义的二进制指令格式，理论上任何编程语言都可以支持</a:t>
            </a:r>
            <a:r>
              <a:rPr lang="en-US" altLang="zh-CN" sz="2000" dirty="0">
                <a:latin typeface="+mn-ea"/>
              </a:rPr>
              <a:t>WASM</a:t>
            </a:r>
            <a:r>
              <a:rPr lang="zh-CN" altLang="en-US" sz="2000" dirty="0">
                <a:latin typeface="+mn-ea"/>
              </a:rPr>
              <a:t>格式转换，目前支持的有</a:t>
            </a:r>
            <a:r>
              <a:rPr lang="en-US" altLang="zh-CN" sz="2000" dirty="0">
                <a:latin typeface="+mn-ea"/>
              </a:rPr>
              <a:t>C/C++</a:t>
            </a:r>
            <a:r>
              <a:rPr lang="zh-CN" altLang="en-US" sz="2000" dirty="0">
                <a:latin typeface="+mn-ea"/>
              </a:rPr>
              <a:t>、</a:t>
            </a:r>
            <a:r>
              <a:rPr lang="en-US" altLang="zh-CN" sz="2000" dirty="0">
                <a:latin typeface="+mn-ea"/>
              </a:rPr>
              <a:t>Rust</a:t>
            </a:r>
            <a:r>
              <a:rPr lang="zh-CN" altLang="en-US" sz="2000" dirty="0">
                <a:latin typeface="+mn-ea"/>
              </a:rPr>
              <a:t>（支持最好）、</a:t>
            </a:r>
            <a:r>
              <a:rPr lang="en-US" altLang="zh-CN" sz="2000" dirty="0">
                <a:latin typeface="+mn-ea"/>
              </a:rPr>
              <a:t>Golang</a:t>
            </a:r>
            <a:r>
              <a:rPr lang="zh-CN" altLang="en-US" sz="2000" dirty="0">
                <a:latin typeface="+mn-ea"/>
              </a:rPr>
              <a:t>、</a:t>
            </a:r>
            <a:r>
              <a:rPr lang="en-US" altLang="zh-CN" sz="2000" dirty="0">
                <a:latin typeface="+mn-ea"/>
              </a:rPr>
              <a:t>Python</a:t>
            </a:r>
            <a:r>
              <a:rPr lang="zh-CN" altLang="en-US" sz="2000" dirty="0">
                <a:latin typeface="+mn-ea"/>
              </a:rPr>
              <a:t>等语言。</a:t>
            </a:r>
            <a:endParaRPr lang="en-US" altLang="zh-CN" sz="2000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0826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675323" y="618490"/>
            <a:ext cx="3308985" cy="1400809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 fontAlgn="auto">
              <a:lnSpc>
                <a:spcPct val="120000"/>
              </a:lnSpc>
            </a:pPr>
            <a:r>
              <a:rPr lang="en-US" altLang="zh-CN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Arial" panose="020B0604020202090204" pitchFamily="34" charset="0"/>
              </a:rPr>
              <a:t>WASM</a:t>
            </a:r>
            <a:r>
              <a:rPr lang="zh-CN" altLang="en-US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Arial" panose="020B0604020202090204" pitchFamily="34" charset="0"/>
              </a:rPr>
              <a:t>简介：原语</a:t>
            </a:r>
            <a:endParaRPr lang="zh-CN" altLang="en-US" sz="2000" b="1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90204" pitchFamily="34" charset="0"/>
              <a:ea typeface="微软雅黑" panose="020B0503020204020204" pitchFamily="34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328DDFAF-0A5B-490A-88D5-87FD29702FF7}"/>
              </a:ext>
            </a:extLst>
          </p:cNvPr>
          <p:cNvSpPr>
            <a:spLocks noGrp="1"/>
          </p:cNvSpPr>
          <p:nvPr/>
        </p:nvSpPr>
        <p:spPr>
          <a:xfrm>
            <a:off x="675323" y="1708977"/>
            <a:ext cx="10515600" cy="488867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C00000"/>
                </a:solidFill>
                <a:latin typeface="+mn-ea"/>
              </a:rPr>
              <a:t>Type</a:t>
            </a:r>
            <a:r>
              <a:rPr lang="zh-CN" altLang="en-US" sz="2000" dirty="0">
                <a:latin typeface="+mn-ea"/>
              </a:rPr>
              <a:t>：在模块中定义的函数的函数声明和所有引入函数的函数声明。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C00000"/>
                </a:solidFill>
                <a:latin typeface="+mn-ea"/>
              </a:rPr>
              <a:t>Function</a:t>
            </a:r>
            <a:r>
              <a:rPr lang="zh-CN" altLang="en-US" sz="2000" dirty="0">
                <a:latin typeface="+mn-ea"/>
              </a:rPr>
              <a:t>：给出模块中每个函数一个索引。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+mn-ea"/>
              </a:rPr>
              <a:t>Code</a:t>
            </a:r>
            <a:r>
              <a:rPr lang="zh-CN" altLang="en-US" sz="2000" dirty="0">
                <a:latin typeface="+mn-ea"/>
              </a:rPr>
              <a:t>：模块中每个函数的实际函数体。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+mn-ea"/>
              </a:rPr>
              <a:t>Export</a:t>
            </a:r>
            <a:r>
              <a:rPr lang="zh-CN" altLang="en-US" sz="2000" dirty="0">
                <a:latin typeface="+mn-ea"/>
              </a:rPr>
              <a:t>：使函数、内存、表（</a:t>
            </a:r>
            <a:r>
              <a:rPr lang="en-US" altLang="zh-CN" sz="2000" dirty="0">
                <a:latin typeface="+mn-ea"/>
              </a:rPr>
              <a:t>tables</a:t>
            </a:r>
            <a:r>
              <a:rPr lang="zh-CN" altLang="en-US" sz="2000" dirty="0">
                <a:latin typeface="+mn-ea"/>
              </a:rPr>
              <a:t>）、全局变量等对其他 </a:t>
            </a:r>
            <a:r>
              <a:rPr lang="en-US" altLang="zh-CN" sz="2000" dirty="0" err="1">
                <a:latin typeface="+mn-ea"/>
              </a:rPr>
              <a:t>WebAssembly</a:t>
            </a:r>
            <a:r>
              <a:rPr lang="en-US" altLang="zh-CN" sz="2000" dirty="0">
                <a:latin typeface="+mn-ea"/>
              </a:rPr>
              <a:t> </a:t>
            </a:r>
            <a:r>
              <a:rPr lang="zh-CN" altLang="en-US" sz="2000" dirty="0">
                <a:latin typeface="+mn-ea"/>
              </a:rPr>
              <a:t>或 </a:t>
            </a:r>
            <a:r>
              <a:rPr lang="en-US" altLang="zh-CN" sz="2000" dirty="0">
                <a:latin typeface="+mn-ea"/>
              </a:rPr>
              <a:t>JavaScript </a:t>
            </a:r>
            <a:r>
              <a:rPr lang="zh-CN" altLang="en-US" sz="2000" dirty="0">
                <a:latin typeface="+mn-ea"/>
              </a:rPr>
              <a:t>可见，允许动态链接一些分开编译的组件，即 </a:t>
            </a:r>
            <a:r>
              <a:rPr lang="en-US" altLang="zh-CN" sz="2000" dirty="0">
                <a:latin typeface="+mn-ea"/>
              </a:rPr>
              <a:t>.</a:t>
            </a:r>
            <a:r>
              <a:rPr lang="en-US" altLang="zh-CN" sz="2000" dirty="0" err="1">
                <a:latin typeface="+mn-ea"/>
              </a:rPr>
              <a:t>dll</a:t>
            </a:r>
            <a:r>
              <a:rPr lang="en-US" altLang="zh-CN" sz="2000" dirty="0">
                <a:latin typeface="+mn-ea"/>
              </a:rPr>
              <a:t> </a:t>
            </a:r>
            <a:r>
              <a:rPr lang="zh-CN" altLang="en-US" sz="2000" dirty="0">
                <a:latin typeface="+mn-ea"/>
              </a:rPr>
              <a:t>的</a:t>
            </a:r>
            <a:r>
              <a:rPr lang="en-US" altLang="zh-CN" sz="2000" dirty="0" err="1">
                <a:latin typeface="+mn-ea"/>
              </a:rPr>
              <a:t>WebAssembly</a:t>
            </a:r>
            <a:r>
              <a:rPr lang="en-US" altLang="zh-CN" sz="2000" dirty="0">
                <a:latin typeface="+mn-ea"/>
              </a:rPr>
              <a:t> </a:t>
            </a:r>
            <a:r>
              <a:rPr lang="zh-CN" altLang="en-US" sz="2000" dirty="0">
                <a:latin typeface="+mn-ea"/>
              </a:rPr>
              <a:t>版本。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+mn-ea"/>
              </a:rPr>
              <a:t>Import</a:t>
            </a:r>
            <a:r>
              <a:rPr lang="zh-CN" altLang="en-US" sz="2000" dirty="0">
                <a:latin typeface="+mn-ea"/>
              </a:rPr>
              <a:t>：允许从其他 </a:t>
            </a:r>
            <a:r>
              <a:rPr lang="en-US" altLang="zh-CN" sz="2000" dirty="0" err="1">
                <a:latin typeface="+mn-ea"/>
              </a:rPr>
              <a:t>WebAssembly</a:t>
            </a:r>
            <a:r>
              <a:rPr lang="en-US" altLang="zh-CN" sz="2000" dirty="0">
                <a:latin typeface="+mn-ea"/>
              </a:rPr>
              <a:t> </a:t>
            </a:r>
            <a:r>
              <a:rPr lang="zh-CN" altLang="en-US" sz="2000" dirty="0">
                <a:latin typeface="+mn-ea"/>
              </a:rPr>
              <a:t>或者 </a:t>
            </a:r>
            <a:r>
              <a:rPr lang="en-US" altLang="zh-CN" sz="2000" dirty="0">
                <a:latin typeface="+mn-ea"/>
              </a:rPr>
              <a:t>JavaScript </a:t>
            </a:r>
            <a:r>
              <a:rPr lang="zh-CN" altLang="en-US" sz="2000" dirty="0">
                <a:latin typeface="+mn-ea"/>
              </a:rPr>
              <a:t>中导入指定的函数、内存、表或者全局变量。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+mn-ea"/>
              </a:rPr>
              <a:t>Start</a:t>
            </a:r>
            <a:r>
              <a:rPr lang="zh-CN" altLang="en-US" sz="2000" dirty="0">
                <a:latin typeface="+mn-ea"/>
              </a:rPr>
              <a:t>：当 </a:t>
            </a:r>
            <a:r>
              <a:rPr lang="en-US" altLang="zh-CN" sz="2000" dirty="0" err="1">
                <a:latin typeface="+mn-ea"/>
              </a:rPr>
              <a:t>WebAssembly</a:t>
            </a:r>
            <a:r>
              <a:rPr lang="en-US" altLang="zh-CN" sz="2000" dirty="0">
                <a:latin typeface="+mn-ea"/>
              </a:rPr>
              <a:t> </a:t>
            </a:r>
            <a:r>
              <a:rPr lang="zh-CN" altLang="en-US" sz="2000" dirty="0">
                <a:latin typeface="+mn-ea"/>
              </a:rPr>
              <a:t>模块加载进来的时候，可以自动运行的函数（类似于 </a:t>
            </a:r>
            <a:r>
              <a:rPr lang="en-US" altLang="zh-CN" sz="2000" dirty="0">
                <a:latin typeface="+mn-ea"/>
              </a:rPr>
              <a:t>main </a:t>
            </a:r>
            <a:r>
              <a:rPr lang="zh-CN" altLang="en-US" sz="2000" dirty="0">
                <a:latin typeface="+mn-ea"/>
              </a:rPr>
              <a:t>函数）。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+mn-ea"/>
              </a:rPr>
              <a:t>Global</a:t>
            </a:r>
            <a:r>
              <a:rPr lang="zh-CN" altLang="en-US" sz="2000" dirty="0">
                <a:latin typeface="+mn-ea"/>
              </a:rPr>
              <a:t>：声明模块的全局变量。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C00000"/>
                </a:solidFill>
                <a:latin typeface="+mn-ea"/>
              </a:rPr>
              <a:t>Memory</a:t>
            </a:r>
            <a:r>
              <a:rPr lang="zh-CN" altLang="en-US" sz="2000" dirty="0">
                <a:latin typeface="+mn-ea"/>
              </a:rPr>
              <a:t>：定义模块用到的内存。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+mn-ea"/>
              </a:rPr>
              <a:t>Table</a:t>
            </a:r>
            <a:r>
              <a:rPr lang="zh-CN" altLang="en-US" sz="2000" dirty="0">
                <a:latin typeface="+mn-ea"/>
              </a:rPr>
              <a:t>：使得可以映射到 </a:t>
            </a:r>
            <a:r>
              <a:rPr lang="en-US" altLang="zh-CN" sz="2000" dirty="0" err="1">
                <a:latin typeface="+mn-ea"/>
              </a:rPr>
              <a:t>WebAssembly</a:t>
            </a:r>
            <a:r>
              <a:rPr lang="en-US" altLang="zh-CN" sz="2000" dirty="0">
                <a:latin typeface="+mn-ea"/>
              </a:rPr>
              <a:t> </a:t>
            </a:r>
            <a:r>
              <a:rPr lang="zh-CN" altLang="en-US" sz="2000" dirty="0">
                <a:latin typeface="+mn-ea"/>
              </a:rPr>
              <a:t>模块以外的值，如映射到 </a:t>
            </a:r>
            <a:r>
              <a:rPr lang="en-US" altLang="zh-CN" sz="2000" dirty="0">
                <a:latin typeface="+mn-ea"/>
              </a:rPr>
              <a:t>JavaScript </a:t>
            </a:r>
            <a:r>
              <a:rPr lang="zh-CN" altLang="en-US" sz="2000" dirty="0">
                <a:latin typeface="+mn-ea"/>
              </a:rPr>
              <a:t>的对象。这在间接函数调用时很有用。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+mn-ea"/>
              </a:rPr>
              <a:t>Data</a:t>
            </a:r>
            <a:r>
              <a:rPr lang="zh-CN" altLang="en-US" sz="2000" dirty="0">
                <a:latin typeface="+mn-ea"/>
              </a:rPr>
              <a:t>：初始化导入的或者局部内存。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+mn-ea"/>
              </a:rPr>
              <a:t>Element</a:t>
            </a:r>
            <a:r>
              <a:rPr lang="zh-CN" altLang="en-US" sz="2000" dirty="0">
                <a:latin typeface="+mn-ea"/>
              </a:rPr>
              <a:t>：初始化导入的或者局部的表。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3979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675323" y="618490"/>
            <a:ext cx="3308985" cy="1400809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 fontAlgn="auto">
              <a:lnSpc>
                <a:spcPct val="120000"/>
              </a:lnSpc>
            </a:pPr>
            <a:r>
              <a:rPr lang="en-US" altLang="zh-CN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Arial" panose="020B0604020202090204" pitchFamily="34" charset="0"/>
              </a:rPr>
              <a:t>Rust</a:t>
            </a:r>
            <a:r>
              <a:rPr lang="zh-CN" altLang="en-US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Arial" panose="020B0604020202090204" pitchFamily="34" charset="0"/>
              </a:rPr>
              <a:t>简介</a:t>
            </a:r>
            <a:endParaRPr lang="zh-CN" altLang="en-US" sz="2000" b="1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90204" pitchFamily="34" charset="0"/>
              <a:ea typeface="微软雅黑" panose="020B0503020204020204" pitchFamily="34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328DDFAF-0A5B-490A-88D5-87FD29702FF7}"/>
              </a:ext>
            </a:extLst>
          </p:cNvPr>
          <p:cNvSpPr>
            <a:spLocks noGrp="1"/>
          </p:cNvSpPr>
          <p:nvPr/>
        </p:nvSpPr>
        <p:spPr>
          <a:xfrm>
            <a:off x="838200" y="1888172"/>
            <a:ext cx="10515600" cy="4099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latin typeface="+mn-ea"/>
              </a:rPr>
              <a:t>Rust </a:t>
            </a:r>
            <a:r>
              <a:rPr lang="zh-CN" altLang="en-US" sz="2000" dirty="0">
                <a:latin typeface="+mn-ea"/>
              </a:rPr>
              <a:t>是一种安全、并发、实用的编程语言，有着惊人的运行速度，能够防止段错误，并保证线程安全</a:t>
            </a:r>
            <a:r>
              <a:rPr lang="en-US" altLang="zh-CN" sz="2000" dirty="0">
                <a:latin typeface="+mn-ea"/>
              </a:rPr>
              <a:t>,</a:t>
            </a:r>
            <a:r>
              <a:rPr lang="zh-CN" altLang="en-US" sz="2000" dirty="0">
                <a:latin typeface="+mn-ea"/>
              </a:rPr>
              <a:t>使每个人都能够构建 可靠，高效的软件。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800" b="1" dirty="0">
                <a:latin typeface="+mn-ea"/>
              </a:rPr>
              <a:t>内存安全</a:t>
            </a:r>
            <a:r>
              <a:rPr lang="zh-CN" altLang="en-US" sz="1800" dirty="0">
                <a:latin typeface="+mn-ea"/>
              </a:rPr>
              <a:t>：</a:t>
            </a:r>
            <a:r>
              <a:rPr lang="en-US" altLang="zh-CN" sz="1800" dirty="0">
                <a:solidFill>
                  <a:srgbClr val="FF0000"/>
                </a:solidFill>
                <a:latin typeface="+mn-ea"/>
              </a:rPr>
              <a:t>C/C++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手动管理内存 </a:t>
            </a:r>
            <a:r>
              <a:rPr lang="en-US" altLang="zh-CN" sz="1800" dirty="0">
                <a:latin typeface="+mn-ea"/>
              </a:rPr>
              <a:t>vs </a:t>
            </a:r>
            <a:r>
              <a:rPr lang="en-US" altLang="zh-CN" sz="1800" dirty="0">
                <a:solidFill>
                  <a:srgbClr val="FF0000"/>
                </a:solidFill>
                <a:latin typeface="+mn-ea"/>
              </a:rPr>
              <a:t>Python/Java/Go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垃圾回收 </a:t>
            </a:r>
            <a:r>
              <a:rPr lang="en-US" altLang="zh-CN" sz="1800" dirty="0">
                <a:latin typeface="+mn-ea"/>
              </a:rPr>
              <a:t>vs </a:t>
            </a:r>
            <a:r>
              <a:rPr lang="en-US" altLang="zh-CN" sz="1800" dirty="0">
                <a:solidFill>
                  <a:srgbClr val="FF0000"/>
                </a:solidFill>
                <a:latin typeface="+mn-ea"/>
              </a:rPr>
              <a:t>Rust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生命周期和所有权</a:t>
            </a:r>
            <a:endParaRPr lang="en-US" altLang="zh-CN" sz="1800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800" b="1" dirty="0">
                <a:latin typeface="+mn-ea"/>
              </a:rPr>
              <a:t>表达能力强</a:t>
            </a:r>
            <a:r>
              <a:rPr lang="zh-CN" altLang="en-US" sz="1800" dirty="0">
                <a:latin typeface="+mn-ea"/>
              </a:rPr>
              <a:t>：借鉴</a:t>
            </a:r>
            <a:r>
              <a:rPr lang="en-US" altLang="zh-CN" sz="1800" dirty="0">
                <a:latin typeface="+mn-ea"/>
              </a:rPr>
              <a:t>Ruby</a:t>
            </a:r>
            <a:r>
              <a:rPr lang="zh-CN" altLang="en-US" sz="1800" dirty="0">
                <a:latin typeface="+mn-ea"/>
              </a:rPr>
              <a:t>、</a:t>
            </a:r>
            <a:r>
              <a:rPr lang="en-US" altLang="zh-CN" sz="1800" dirty="0">
                <a:latin typeface="+mn-ea"/>
              </a:rPr>
              <a:t>Haskell</a:t>
            </a:r>
            <a:r>
              <a:rPr lang="zh-CN" altLang="en-US" sz="1800" dirty="0">
                <a:latin typeface="+mn-ea"/>
              </a:rPr>
              <a:t>、</a:t>
            </a:r>
            <a:r>
              <a:rPr lang="en-US" altLang="zh-CN" sz="1800" dirty="0">
                <a:latin typeface="+mn-ea"/>
              </a:rPr>
              <a:t>Scala</a:t>
            </a:r>
            <a:r>
              <a:rPr lang="zh-CN" altLang="en-US" sz="1800" dirty="0">
                <a:latin typeface="+mn-ea"/>
              </a:rPr>
              <a:t>等函数式语言，抽象功能强大</a:t>
            </a:r>
            <a:endParaRPr lang="en-US" altLang="zh-CN" sz="1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800" b="1" dirty="0">
                <a:latin typeface="+mn-ea"/>
              </a:rPr>
              <a:t>宏系统</a:t>
            </a:r>
            <a:r>
              <a:rPr lang="zh-CN" altLang="en-US" sz="1800" dirty="0">
                <a:latin typeface="+mn-ea"/>
              </a:rPr>
              <a:t>：类似</a:t>
            </a:r>
            <a:r>
              <a:rPr lang="en-US" altLang="zh-CN" sz="1800" dirty="0">
                <a:latin typeface="+mn-ea"/>
              </a:rPr>
              <a:t>Lisp</a:t>
            </a:r>
            <a:r>
              <a:rPr lang="zh-CN" altLang="en-US" sz="1800" dirty="0">
                <a:latin typeface="+mn-ea"/>
              </a:rPr>
              <a:t>系语言的宏</a:t>
            </a:r>
            <a:endParaRPr lang="en-US" altLang="zh-CN" sz="1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800" b="1" dirty="0">
                <a:latin typeface="+mn-ea"/>
              </a:rPr>
              <a:t>工具链</a:t>
            </a:r>
            <a:r>
              <a:rPr lang="zh-CN" altLang="en-US" sz="1800" dirty="0">
                <a:latin typeface="+mn-ea"/>
              </a:rPr>
              <a:t>：</a:t>
            </a:r>
            <a:r>
              <a:rPr lang="en-US" altLang="zh-CN" sz="1800" dirty="0">
                <a:latin typeface="+mn-ea"/>
              </a:rPr>
              <a:t>Cargo</a:t>
            </a:r>
            <a:r>
              <a:rPr lang="zh-CN" altLang="en-US" sz="1800" dirty="0">
                <a:latin typeface="+mn-ea"/>
              </a:rPr>
              <a:t>、</a:t>
            </a:r>
            <a:r>
              <a:rPr lang="en-US" altLang="zh-CN" sz="1800" dirty="0" err="1">
                <a:latin typeface="+mn-ea"/>
              </a:rPr>
              <a:t>rustup</a:t>
            </a:r>
            <a:r>
              <a:rPr lang="zh-CN" altLang="en-US" sz="1800" dirty="0">
                <a:latin typeface="+mn-ea"/>
              </a:rPr>
              <a:t>、</a:t>
            </a:r>
            <a:r>
              <a:rPr lang="en-US" altLang="zh-CN" sz="1800" dirty="0">
                <a:latin typeface="+mn-ea"/>
              </a:rPr>
              <a:t>rust-</a:t>
            </a:r>
            <a:r>
              <a:rPr lang="en-US" altLang="zh-CN" sz="1800" dirty="0" err="1">
                <a:latin typeface="+mn-ea"/>
              </a:rPr>
              <a:t>clippy</a:t>
            </a:r>
            <a:r>
              <a:rPr lang="zh-CN" altLang="en-US" sz="1800" dirty="0">
                <a:latin typeface="+mn-ea"/>
              </a:rPr>
              <a:t>等</a:t>
            </a:r>
            <a:endParaRPr lang="en-US" altLang="zh-CN" sz="1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800" b="1" dirty="0">
                <a:latin typeface="+mn-ea"/>
              </a:rPr>
              <a:t>性能</a:t>
            </a:r>
            <a:r>
              <a:rPr lang="zh-CN" altLang="en-US" sz="1800" dirty="0">
                <a:latin typeface="+mn-ea"/>
              </a:rPr>
              <a:t>：静态编译，运行速度接近</a:t>
            </a:r>
            <a:r>
              <a:rPr lang="en-US" altLang="zh-CN" sz="1800" dirty="0">
                <a:latin typeface="+mn-ea"/>
              </a:rPr>
              <a:t>C/C++</a:t>
            </a:r>
            <a:r>
              <a:rPr lang="zh-CN" altLang="en-US" sz="1800" dirty="0">
                <a:latin typeface="+mn-ea"/>
              </a:rPr>
              <a:t>，充分利用多核特性，适合高并发场景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4748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675323" y="618490"/>
            <a:ext cx="3308985" cy="1400809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 fontAlgn="auto">
              <a:lnSpc>
                <a:spcPct val="120000"/>
              </a:lnSpc>
            </a:pPr>
            <a:r>
              <a:rPr lang="en-US" altLang="zh-CN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Arial" panose="020B0604020202090204" pitchFamily="34" charset="0"/>
              </a:rPr>
              <a:t>Rust</a:t>
            </a:r>
            <a:r>
              <a:rPr lang="zh-CN" altLang="en-US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Arial" panose="020B0604020202090204" pitchFamily="34" charset="0"/>
              </a:rPr>
              <a:t>简介：内存安全</a:t>
            </a:r>
            <a:endParaRPr lang="zh-CN" altLang="en-US" sz="2000" b="1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90204" pitchFamily="34" charset="0"/>
              <a:ea typeface="微软雅黑" panose="020B0503020204020204" pitchFamily="34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328DDFAF-0A5B-490A-88D5-87FD29702FF7}"/>
              </a:ext>
            </a:extLst>
          </p:cNvPr>
          <p:cNvSpPr>
            <a:spLocks noGrp="1"/>
          </p:cNvSpPr>
          <p:nvPr/>
        </p:nvSpPr>
        <p:spPr>
          <a:xfrm>
            <a:off x="883285" y="1706245"/>
            <a:ext cx="10515600" cy="439642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zh-CN" altLang="en-US" sz="1900" dirty="0">
                <a:latin typeface="+mn-ea"/>
              </a:rPr>
              <a:t>所有权规则：</a:t>
            </a:r>
            <a:endParaRPr lang="en-US" altLang="zh-CN" sz="1900" dirty="0">
              <a:latin typeface="+mn-ea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CN" sz="1700" dirty="0">
                <a:latin typeface="+mn-ea"/>
              </a:rPr>
              <a:t>Rust </a:t>
            </a:r>
            <a:r>
              <a:rPr lang="zh-CN" altLang="en-US" sz="1700" dirty="0">
                <a:latin typeface="+mn-ea"/>
              </a:rPr>
              <a:t>中的每一个值都有一个被称为其所有者（</a:t>
            </a:r>
            <a:r>
              <a:rPr lang="en-US" altLang="zh-CN" sz="1700" dirty="0">
                <a:latin typeface="+mn-ea"/>
              </a:rPr>
              <a:t>owner</a:t>
            </a:r>
            <a:r>
              <a:rPr lang="zh-CN" altLang="en-US" sz="1700" dirty="0">
                <a:latin typeface="+mn-ea"/>
              </a:rPr>
              <a:t>）的变量；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zh-CN" altLang="en-US" sz="1700" dirty="0">
                <a:latin typeface="+mn-ea"/>
              </a:rPr>
              <a:t>值有且只有一个所有者；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zh-CN" altLang="en-US" sz="1700" dirty="0">
                <a:latin typeface="+mn-ea"/>
              </a:rPr>
              <a:t>当所有者（变量）离开作用域，这个值将被丢弃。</a:t>
            </a:r>
          </a:p>
          <a:p>
            <a:pPr>
              <a:lnSpc>
                <a:spcPct val="170000"/>
              </a:lnSpc>
            </a:pPr>
            <a:r>
              <a:rPr lang="zh-CN" altLang="en-US" sz="1900" dirty="0">
                <a:latin typeface="+mn-ea"/>
              </a:rPr>
              <a:t>引用规则：</a:t>
            </a:r>
            <a:endParaRPr lang="en-US" altLang="zh-CN" sz="1900" dirty="0">
              <a:latin typeface="+mn-ea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zh-CN" altLang="en-US" sz="1700" dirty="0">
                <a:latin typeface="+mn-ea"/>
              </a:rPr>
              <a:t>在任意给定时间，要么只能有一个可变引用，要么只能有多个不可变引用；</a:t>
            </a:r>
            <a:endParaRPr lang="en-US" altLang="zh-CN" sz="1700" dirty="0">
              <a:latin typeface="+mn-ea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zh-CN" altLang="en-US" sz="1700" dirty="0">
                <a:latin typeface="+mn-ea"/>
              </a:rPr>
              <a:t>引用必须总是有效。</a:t>
            </a:r>
            <a:endParaRPr lang="en-US" altLang="zh-CN" sz="1700" dirty="0"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zh-CN" altLang="en-US" sz="1900" dirty="0">
                <a:latin typeface="+mn-ea"/>
              </a:rPr>
              <a:t>生命周期（</a:t>
            </a:r>
            <a:r>
              <a:rPr lang="en-US" altLang="zh-CN" sz="1900" dirty="0">
                <a:latin typeface="+mn-ea"/>
              </a:rPr>
              <a:t>lifetime</a:t>
            </a:r>
            <a:r>
              <a:rPr lang="zh-CN" altLang="en-US" sz="1900" dirty="0">
                <a:latin typeface="+mn-ea"/>
              </a:rPr>
              <a:t>）：</a:t>
            </a:r>
            <a:endParaRPr lang="en-US" altLang="zh-CN" sz="1900" dirty="0">
              <a:latin typeface="+mn-ea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CN" sz="1700" dirty="0">
                <a:latin typeface="+mn-ea"/>
              </a:rPr>
              <a:t>Rust </a:t>
            </a:r>
            <a:r>
              <a:rPr lang="zh-CN" altLang="en-US" sz="1700" dirty="0">
                <a:latin typeface="+mn-ea"/>
              </a:rPr>
              <a:t>中的每一个引用都有其生命周期也就是引用保持有效的作用域；</a:t>
            </a:r>
            <a:endParaRPr lang="en-US" altLang="zh-CN" sz="1700" dirty="0">
              <a:latin typeface="+mn-ea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zh-CN" altLang="en-US" sz="1700" dirty="0">
                <a:latin typeface="+mn-ea"/>
              </a:rPr>
              <a:t>生命周期的主要目标是避免悬挂引用。</a:t>
            </a:r>
            <a:endParaRPr lang="en-US" altLang="zh-CN" sz="1700" dirty="0"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4940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>
            <p:custDataLst>
              <p:tags r:id="rId2"/>
            </p:custDataLst>
          </p:nvPr>
        </p:nvSpPr>
        <p:spPr bwMode="auto">
          <a:xfrm>
            <a:off x="6002338" y="0"/>
            <a:ext cx="71755" cy="6858000"/>
          </a:xfrm>
          <a:prstGeom prst="rect">
            <a:avLst/>
          </a:prstGeom>
          <a:solidFill>
            <a:srgbClr val="B9D3F9"/>
          </a:solidFill>
          <a:ln w="19050">
            <a:noFill/>
            <a:round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7" name="椭圆 36"/>
          <p:cNvSpPr/>
          <p:nvPr>
            <p:custDataLst>
              <p:tags r:id="rId3"/>
            </p:custDataLst>
          </p:nvPr>
        </p:nvSpPr>
        <p:spPr bwMode="auto">
          <a:xfrm>
            <a:off x="5703888" y="5281295"/>
            <a:ext cx="635000" cy="635000"/>
          </a:xfrm>
          <a:prstGeom prst="ellipse">
            <a:avLst/>
          </a:prstGeom>
          <a:solidFill>
            <a:srgbClr val="98E1EA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04</a:t>
            </a:r>
          </a:p>
        </p:txBody>
      </p:sp>
      <p:sp>
        <p:nvSpPr>
          <p:cNvPr id="36" name="椭圆 35"/>
          <p:cNvSpPr/>
          <p:nvPr>
            <p:custDataLst>
              <p:tags r:id="rId4"/>
            </p:custDataLst>
          </p:nvPr>
        </p:nvSpPr>
        <p:spPr bwMode="auto">
          <a:xfrm>
            <a:off x="5712160" y="3867785"/>
            <a:ext cx="635000" cy="635000"/>
          </a:xfrm>
          <a:prstGeom prst="ellipse">
            <a:avLst/>
          </a:prstGeom>
          <a:solidFill>
            <a:srgbClr val="B9D3F9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03</a:t>
            </a:r>
          </a:p>
        </p:txBody>
      </p:sp>
      <p:sp>
        <p:nvSpPr>
          <p:cNvPr id="35" name="椭圆 34"/>
          <p:cNvSpPr/>
          <p:nvPr>
            <p:custDataLst>
              <p:tags r:id="rId5"/>
            </p:custDataLst>
          </p:nvPr>
        </p:nvSpPr>
        <p:spPr bwMode="auto">
          <a:xfrm>
            <a:off x="5704523" y="2531745"/>
            <a:ext cx="635000" cy="635000"/>
          </a:xfrm>
          <a:prstGeom prst="ellipse">
            <a:avLst/>
          </a:prstGeom>
          <a:solidFill>
            <a:srgbClr val="98E1EA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02</a:t>
            </a:r>
          </a:p>
        </p:txBody>
      </p:sp>
      <p:sp>
        <p:nvSpPr>
          <p:cNvPr id="34" name="椭圆 33"/>
          <p:cNvSpPr/>
          <p:nvPr>
            <p:custDataLst>
              <p:tags r:id="rId6"/>
            </p:custDataLst>
          </p:nvPr>
        </p:nvSpPr>
        <p:spPr bwMode="auto">
          <a:xfrm>
            <a:off x="5703888" y="1013460"/>
            <a:ext cx="635000" cy="635000"/>
          </a:xfrm>
          <a:prstGeom prst="ellipse">
            <a:avLst/>
          </a:prstGeom>
          <a:solidFill>
            <a:srgbClr val="B9D3F9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01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974090" y="452120"/>
            <a:ext cx="30435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43B1E5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目录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541145" y="1466850"/>
            <a:ext cx="17856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3B1E5"/>
                </a:solidFill>
                <a:latin typeface="TypeLand.com 康熙字典體" charset="-120"/>
                <a:ea typeface="TypeLand.com 康熙字典體" charset="-120"/>
              </a:rPr>
              <a:t>contents</a:t>
            </a:r>
          </a:p>
        </p:txBody>
      </p:sp>
      <p:sp>
        <p:nvSpPr>
          <p:cNvPr id="2" name="椭圆 1"/>
          <p:cNvSpPr/>
          <p:nvPr/>
        </p:nvSpPr>
        <p:spPr>
          <a:xfrm>
            <a:off x="2712720" y="352742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3014345" y="3677920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3581400" y="3527425"/>
            <a:ext cx="2026920" cy="0"/>
          </a:xfrm>
          <a:prstGeom prst="line">
            <a:avLst/>
          </a:prstGeom>
          <a:ln>
            <a:solidFill>
              <a:srgbClr val="8FC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等腰三角形 24"/>
          <p:cNvSpPr/>
          <p:nvPr/>
        </p:nvSpPr>
        <p:spPr>
          <a:xfrm>
            <a:off x="4715510" y="3434715"/>
            <a:ext cx="184785" cy="184785"/>
          </a:xfrm>
          <a:prstGeom prst="triangle">
            <a:avLst/>
          </a:prstGeom>
          <a:solidFill>
            <a:srgbClr val="43B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181465" y="190817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6410960" y="2092325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2712720" y="603694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3088640" y="6203950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9182100" y="461454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>
            <a:off x="6411595" y="4782185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6999605" y="4598035"/>
            <a:ext cx="2026920" cy="0"/>
          </a:xfrm>
          <a:prstGeom prst="line">
            <a:avLst/>
          </a:prstGeom>
          <a:ln>
            <a:solidFill>
              <a:srgbClr val="8FC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等腰三角形 31"/>
          <p:cNvSpPr/>
          <p:nvPr/>
        </p:nvSpPr>
        <p:spPr>
          <a:xfrm>
            <a:off x="8192770" y="4505325"/>
            <a:ext cx="184785" cy="184785"/>
          </a:xfrm>
          <a:prstGeom prst="triangle">
            <a:avLst/>
          </a:prstGeom>
          <a:solidFill>
            <a:srgbClr val="43B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5650230" y="951865"/>
            <a:ext cx="742315" cy="744220"/>
          </a:xfrm>
          <a:prstGeom prst="ellipse">
            <a:avLst/>
          </a:prstGeom>
          <a:noFill/>
          <a:ln>
            <a:solidFill>
              <a:srgbClr val="98E1E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5654675" y="2469515"/>
            <a:ext cx="742315" cy="744220"/>
          </a:xfrm>
          <a:prstGeom prst="ellipse">
            <a:avLst/>
          </a:prstGeom>
          <a:noFill/>
          <a:ln>
            <a:solidFill>
              <a:srgbClr val="B9D3F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652770" y="3808730"/>
            <a:ext cx="742315" cy="744220"/>
          </a:xfrm>
          <a:prstGeom prst="ellipse">
            <a:avLst/>
          </a:prstGeom>
          <a:noFill/>
          <a:ln>
            <a:solidFill>
              <a:srgbClr val="98E1E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5652135" y="5226685"/>
            <a:ext cx="742315" cy="744220"/>
          </a:xfrm>
          <a:prstGeom prst="ellipse">
            <a:avLst/>
          </a:prstGeom>
          <a:noFill/>
          <a:ln>
            <a:solidFill>
              <a:srgbClr val="B9D3F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曲线连接符 6"/>
          <p:cNvCxnSpPr/>
          <p:nvPr/>
        </p:nvCxnSpPr>
        <p:spPr>
          <a:xfrm rot="10800000">
            <a:off x="2081530" y="828040"/>
            <a:ext cx="19685" cy="3175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ogo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A169E8AF-38DE-4608-AB77-779BF949BB1C}"/>
              </a:ext>
            </a:extLst>
          </p:cNvPr>
          <p:cNvSpPr txBox="1"/>
          <p:nvPr/>
        </p:nvSpPr>
        <p:spPr>
          <a:xfrm>
            <a:off x="6610033" y="1658877"/>
            <a:ext cx="236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CFE0FB"/>
                </a:solidFill>
                <a:latin typeface="TypeLand.com 康熙字典體" charset="-120"/>
                <a:ea typeface="TypeLand.com 康熙字典體" charset="-120"/>
              </a:rPr>
              <a:t>WASM</a:t>
            </a:r>
            <a:r>
              <a:rPr lang="zh-CN" altLang="en-US" sz="2000" dirty="0">
                <a:solidFill>
                  <a:srgbClr val="CFE0FB"/>
                </a:solidFill>
                <a:latin typeface="TypeLand.com 康熙字典體" charset="-120"/>
                <a:ea typeface="TypeLand.com 康熙字典體" charset="-120"/>
              </a:rPr>
              <a:t>与</a:t>
            </a:r>
            <a:r>
              <a:rPr lang="en-US" altLang="zh-CN" sz="2000" dirty="0">
                <a:solidFill>
                  <a:srgbClr val="CFE0FB"/>
                </a:solidFill>
                <a:latin typeface="TypeLand.com 康熙字典體" charset="-120"/>
                <a:ea typeface="TypeLand.com 康熙字典體" charset="-120"/>
              </a:rPr>
              <a:t>Rust</a:t>
            </a:r>
            <a:r>
              <a:rPr lang="zh-CN" altLang="en-US" sz="2000" dirty="0">
                <a:solidFill>
                  <a:srgbClr val="CFE0FB"/>
                </a:solidFill>
                <a:latin typeface="TypeLand.com 康熙字典體" charset="-120"/>
                <a:ea typeface="TypeLand.com 康熙字典體" charset="-120"/>
              </a:rPr>
              <a:t>简介</a:t>
            </a:r>
            <a:endParaRPr lang="en-US" altLang="zh-CN" sz="2000" dirty="0">
              <a:solidFill>
                <a:srgbClr val="CFE0FB"/>
              </a:solidFill>
              <a:latin typeface="TypeLand.com 康熙字典體" charset="-120"/>
              <a:ea typeface="TypeLand.com 康熙字典體" charset="-12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1DB700C-FD18-4E7A-B35F-3C03E43350B4}"/>
              </a:ext>
            </a:extLst>
          </p:cNvPr>
          <p:cNvSpPr txBox="1"/>
          <p:nvPr/>
        </p:nvSpPr>
        <p:spPr>
          <a:xfrm>
            <a:off x="3340257" y="3061841"/>
            <a:ext cx="2111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43B1E5"/>
                </a:solidFill>
                <a:latin typeface="TypeLand.com 康熙字典體" charset="-120"/>
                <a:ea typeface="TypeLand.com 康熙字典體" charset="-120"/>
              </a:rPr>
              <a:t>WASM</a:t>
            </a:r>
            <a:r>
              <a:rPr lang="zh-CN" altLang="en-US" sz="2000" b="1" dirty="0">
                <a:solidFill>
                  <a:srgbClr val="43B1E5"/>
                </a:solidFill>
                <a:latin typeface="TypeLand.com 康熙字典體" charset="-120"/>
                <a:ea typeface="TypeLand.com 康熙字典體" charset="-120"/>
              </a:rPr>
              <a:t>后端介绍</a:t>
            </a:r>
            <a:endParaRPr lang="en-US" altLang="zh-CN" sz="2000" b="1" dirty="0">
              <a:solidFill>
                <a:srgbClr val="43B1E5"/>
              </a:solidFill>
              <a:latin typeface="TypeLand.com 康熙字典體" charset="-120"/>
              <a:ea typeface="TypeLand.com 康熙字典體" charset="-12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61E5762-4D5E-440C-A5B3-0530F4B054D0}"/>
              </a:ext>
            </a:extLst>
          </p:cNvPr>
          <p:cNvSpPr txBox="1"/>
          <p:nvPr/>
        </p:nvSpPr>
        <p:spPr>
          <a:xfrm>
            <a:off x="6961339" y="4151570"/>
            <a:ext cx="2111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CFE0FB"/>
                </a:solidFill>
                <a:latin typeface="TypeLand.com 康熙字典體" charset="-120"/>
                <a:ea typeface="TypeLand.com 康熙字典體" charset="-120"/>
              </a:rPr>
              <a:t>上手环节</a:t>
            </a:r>
            <a:endParaRPr lang="en-US" altLang="zh-CN" sz="2000" dirty="0">
              <a:solidFill>
                <a:srgbClr val="CFE0FB"/>
              </a:solidFill>
              <a:latin typeface="TypeLand.com 康熙字典體" charset="-120"/>
              <a:ea typeface="TypeLand.com 康熙字典體" charset="-12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664C504-514A-4CF4-A44C-B338EC28BD1D}"/>
              </a:ext>
            </a:extLst>
          </p:cNvPr>
          <p:cNvSpPr txBox="1"/>
          <p:nvPr/>
        </p:nvSpPr>
        <p:spPr>
          <a:xfrm>
            <a:off x="3348834" y="5770850"/>
            <a:ext cx="2111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CFE0FB"/>
                </a:solidFill>
                <a:latin typeface="TypeLand.com 康熙字典體" charset="-120"/>
                <a:ea typeface="TypeLand.com 康熙字典體" charset="-120"/>
              </a:rPr>
              <a:t>课堂练习</a:t>
            </a:r>
            <a:endParaRPr lang="en-US" altLang="zh-CN" sz="2000" dirty="0">
              <a:solidFill>
                <a:srgbClr val="CFE0FB"/>
              </a:solidFill>
              <a:latin typeface="TypeLand.com 康熙字典體" charset="-120"/>
              <a:ea typeface="TypeLand.com 康熙字典體" charset="-12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76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7" grpId="0" bldLvl="0" animBg="1"/>
      <p:bldP spid="36" grpId="0" bldLvl="0" animBg="1"/>
      <p:bldP spid="35" grpId="0" bldLvl="0" animBg="1"/>
      <p:bldP spid="34" grpId="0" bldLvl="0" animBg="1"/>
      <p:bldP spid="17" grpId="0"/>
      <p:bldP spid="18" grpId="0"/>
      <p:bldP spid="2" grpId="0" bldLvl="0" animBg="1"/>
      <p:bldP spid="2" grpId="1" animBg="1"/>
      <p:bldP spid="25" grpId="0" bldLvl="0" animBg="1"/>
      <p:bldP spid="25" grpId="1" animBg="1"/>
      <p:bldP spid="20" grpId="0" bldLvl="0" animBg="1"/>
      <p:bldP spid="20" grpId="1" animBg="1"/>
      <p:bldP spid="24" grpId="0" bldLvl="0" animBg="1"/>
      <p:bldP spid="24" grpId="1" animBg="1"/>
      <p:bldP spid="29" grpId="0" bldLvl="0" animBg="1"/>
      <p:bldP spid="29" grpId="1" animBg="1"/>
      <p:bldP spid="32" grpId="0" bldLvl="0" animBg="1"/>
      <p:bldP spid="32" grpId="1" animBg="1"/>
      <p:bldP spid="42" grpId="0" bldLvl="0" animBg="1"/>
      <p:bldP spid="43" grpId="0" animBg="1"/>
      <p:bldP spid="43" grpId="1" bldLvl="0" animBg="1"/>
      <p:bldP spid="44" grpId="0" bldLvl="0" animBg="1"/>
      <p:bldP spid="45" grpId="0" bldLvl="0" animBg="1"/>
      <p:bldP spid="27" grpId="0"/>
      <p:bldP spid="28" grpId="0"/>
      <p:bldP spid="38" grpId="0"/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675323" y="618490"/>
            <a:ext cx="3308985" cy="1400809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 fontAlgn="auto">
              <a:lnSpc>
                <a:spcPct val="120000"/>
              </a:lnSpc>
            </a:pPr>
            <a:r>
              <a:rPr lang="en-US" altLang="zh-CN" sz="2000" b="1" spc="200" dirty="0" err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Arial" panose="020B0604020202090204" pitchFamily="34" charset="0"/>
              </a:rPr>
              <a:t>MindSpore</a:t>
            </a:r>
            <a:r>
              <a:rPr lang="en-US" altLang="zh-CN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Arial" panose="020B0604020202090204" pitchFamily="34" charset="0"/>
              </a:rPr>
              <a:t> WASM</a:t>
            </a:r>
            <a:r>
              <a:rPr lang="zh-CN" altLang="en-US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Arial" panose="020B0604020202090204" pitchFamily="34" charset="0"/>
              </a:rPr>
              <a:t>后端</a:t>
            </a: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248D205-1427-4115-92F5-3A19677EE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385" y="1885655"/>
            <a:ext cx="8975229" cy="471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51167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>
            <p:custDataLst>
              <p:tags r:id="rId2"/>
            </p:custDataLst>
          </p:nvPr>
        </p:nvSpPr>
        <p:spPr bwMode="auto">
          <a:xfrm>
            <a:off x="6002338" y="0"/>
            <a:ext cx="71755" cy="6858000"/>
          </a:xfrm>
          <a:prstGeom prst="rect">
            <a:avLst/>
          </a:prstGeom>
          <a:solidFill>
            <a:srgbClr val="B9D3F9"/>
          </a:solidFill>
          <a:ln w="19050">
            <a:noFill/>
            <a:round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7" name="椭圆 36"/>
          <p:cNvSpPr/>
          <p:nvPr>
            <p:custDataLst>
              <p:tags r:id="rId3"/>
            </p:custDataLst>
          </p:nvPr>
        </p:nvSpPr>
        <p:spPr bwMode="auto">
          <a:xfrm>
            <a:off x="5703888" y="5281295"/>
            <a:ext cx="635000" cy="635000"/>
          </a:xfrm>
          <a:prstGeom prst="ellipse">
            <a:avLst/>
          </a:prstGeom>
          <a:solidFill>
            <a:srgbClr val="98E1EA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04</a:t>
            </a:r>
          </a:p>
        </p:txBody>
      </p:sp>
      <p:sp>
        <p:nvSpPr>
          <p:cNvPr id="36" name="椭圆 35"/>
          <p:cNvSpPr/>
          <p:nvPr>
            <p:custDataLst>
              <p:tags r:id="rId4"/>
            </p:custDataLst>
          </p:nvPr>
        </p:nvSpPr>
        <p:spPr bwMode="auto">
          <a:xfrm>
            <a:off x="5712160" y="3867785"/>
            <a:ext cx="635000" cy="635000"/>
          </a:xfrm>
          <a:prstGeom prst="ellipse">
            <a:avLst/>
          </a:prstGeom>
          <a:solidFill>
            <a:srgbClr val="B9D3F9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03</a:t>
            </a:r>
          </a:p>
        </p:txBody>
      </p:sp>
      <p:sp>
        <p:nvSpPr>
          <p:cNvPr id="35" name="椭圆 34"/>
          <p:cNvSpPr/>
          <p:nvPr>
            <p:custDataLst>
              <p:tags r:id="rId5"/>
            </p:custDataLst>
          </p:nvPr>
        </p:nvSpPr>
        <p:spPr bwMode="auto">
          <a:xfrm>
            <a:off x="5704523" y="2531745"/>
            <a:ext cx="635000" cy="635000"/>
          </a:xfrm>
          <a:prstGeom prst="ellipse">
            <a:avLst/>
          </a:prstGeom>
          <a:solidFill>
            <a:srgbClr val="98E1EA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02</a:t>
            </a:r>
          </a:p>
        </p:txBody>
      </p:sp>
      <p:sp>
        <p:nvSpPr>
          <p:cNvPr id="34" name="椭圆 33"/>
          <p:cNvSpPr/>
          <p:nvPr>
            <p:custDataLst>
              <p:tags r:id="rId6"/>
            </p:custDataLst>
          </p:nvPr>
        </p:nvSpPr>
        <p:spPr bwMode="auto">
          <a:xfrm>
            <a:off x="5703888" y="1013460"/>
            <a:ext cx="635000" cy="635000"/>
          </a:xfrm>
          <a:prstGeom prst="ellipse">
            <a:avLst/>
          </a:prstGeom>
          <a:solidFill>
            <a:srgbClr val="B9D3F9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01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974090" y="452120"/>
            <a:ext cx="30435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43B1E5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目录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541145" y="1466850"/>
            <a:ext cx="17856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3B1E5"/>
                </a:solidFill>
                <a:latin typeface="TypeLand.com 康熙字典體" charset="-120"/>
                <a:ea typeface="TypeLand.com 康熙字典體" charset="-120"/>
              </a:rPr>
              <a:t>contents</a:t>
            </a:r>
          </a:p>
        </p:txBody>
      </p:sp>
      <p:sp>
        <p:nvSpPr>
          <p:cNvPr id="2" name="椭圆 1"/>
          <p:cNvSpPr/>
          <p:nvPr/>
        </p:nvSpPr>
        <p:spPr>
          <a:xfrm>
            <a:off x="2712720" y="352742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3014345" y="3677920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3581400" y="3527425"/>
            <a:ext cx="2026920" cy="0"/>
          </a:xfrm>
          <a:prstGeom prst="line">
            <a:avLst/>
          </a:prstGeom>
          <a:ln>
            <a:solidFill>
              <a:srgbClr val="8FC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等腰三角形 24"/>
          <p:cNvSpPr/>
          <p:nvPr/>
        </p:nvSpPr>
        <p:spPr>
          <a:xfrm>
            <a:off x="4715510" y="3434715"/>
            <a:ext cx="184785" cy="184785"/>
          </a:xfrm>
          <a:prstGeom prst="triangle">
            <a:avLst/>
          </a:prstGeom>
          <a:solidFill>
            <a:srgbClr val="43B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181465" y="190817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6410960" y="2092325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2712720" y="603694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3088640" y="6203950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9182100" y="461454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>
            <a:off x="6411595" y="4782185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6999605" y="4598035"/>
            <a:ext cx="2026920" cy="0"/>
          </a:xfrm>
          <a:prstGeom prst="line">
            <a:avLst/>
          </a:prstGeom>
          <a:ln>
            <a:solidFill>
              <a:srgbClr val="8FC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等腰三角形 31"/>
          <p:cNvSpPr/>
          <p:nvPr/>
        </p:nvSpPr>
        <p:spPr>
          <a:xfrm>
            <a:off x="8192770" y="4505325"/>
            <a:ext cx="184785" cy="184785"/>
          </a:xfrm>
          <a:prstGeom prst="triangle">
            <a:avLst/>
          </a:prstGeom>
          <a:solidFill>
            <a:srgbClr val="43B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5650230" y="951865"/>
            <a:ext cx="742315" cy="744220"/>
          </a:xfrm>
          <a:prstGeom prst="ellipse">
            <a:avLst/>
          </a:prstGeom>
          <a:noFill/>
          <a:ln>
            <a:solidFill>
              <a:srgbClr val="98E1E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5654675" y="2469515"/>
            <a:ext cx="742315" cy="744220"/>
          </a:xfrm>
          <a:prstGeom prst="ellipse">
            <a:avLst/>
          </a:prstGeom>
          <a:noFill/>
          <a:ln>
            <a:solidFill>
              <a:srgbClr val="B9D3F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652770" y="3808730"/>
            <a:ext cx="742315" cy="744220"/>
          </a:xfrm>
          <a:prstGeom prst="ellipse">
            <a:avLst/>
          </a:prstGeom>
          <a:noFill/>
          <a:ln>
            <a:solidFill>
              <a:srgbClr val="98E1E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5652135" y="5226685"/>
            <a:ext cx="742315" cy="744220"/>
          </a:xfrm>
          <a:prstGeom prst="ellipse">
            <a:avLst/>
          </a:prstGeom>
          <a:noFill/>
          <a:ln>
            <a:solidFill>
              <a:srgbClr val="B9D3F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曲线连接符 6"/>
          <p:cNvCxnSpPr/>
          <p:nvPr/>
        </p:nvCxnSpPr>
        <p:spPr>
          <a:xfrm rot="10800000">
            <a:off x="2081530" y="828040"/>
            <a:ext cx="19685" cy="3175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ogo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A169E8AF-38DE-4608-AB77-779BF949BB1C}"/>
              </a:ext>
            </a:extLst>
          </p:cNvPr>
          <p:cNvSpPr txBox="1"/>
          <p:nvPr/>
        </p:nvSpPr>
        <p:spPr>
          <a:xfrm>
            <a:off x="6610033" y="1658877"/>
            <a:ext cx="236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CFE0FB"/>
                </a:solidFill>
                <a:latin typeface="TypeLand.com 康熙字典體" charset="-120"/>
                <a:ea typeface="TypeLand.com 康熙字典體" charset="-120"/>
              </a:rPr>
              <a:t>WASM</a:t>
            </a:r>
            <a:r>
              <a:rPr lang="zh-CN" altLang="en-US" sz="2000" dirty="0">
                <a:solidFill>
                  <a:srgbClr val="CFE0FB"/>
                </a:solidFill>
                <a:latin typeface="TypeLand.com 康熙字典體" charset="-120"/>
                <a:ea typeface="TypeLand.com 康熙字典體" charset="-120"/>
              </a:rPr>
              <a:t>与</a:t>
            </a:r>
            <a:r>
              <a:rPr lang="en-US" altLang="zh-CN" sz="2000" dirty="0">
                <a:solidFill>
                  <a:srgbClr val="CFE0FB"/>
                </a:solidFill>
                <a:latin typeface="TypeLand.com 康熙字典體" charset="-120"/>
                <a:ea typeface="TypeLand.com 康熙字典體" charset="-120"/>
              </a:rPr>
              <a:t>Rust</a:t>
            </a:r>
            <a:r>
              <a:rPr lang="zh-CN" altLang="en-US" sz="2000" dirty="0">
                <a:solidFill>
                  <a:srgbClr val="CFE0FB"/>
                </a:solidFill>
                <a:latin typeface="TypeLand.com 康熙字典體" charset="-120"/>
                <a:ea typeface="TypeLand.com 康熙字典體" charset="-120"/>
              </a:rPr>
              <a:t>简介</a:t>
            </a:r>
            <a:endParaRPr lang="en-US" altLang="zh-CN" sz="2000" dirty="0">
              <a:solidFill>
                <a:srgbClr val="CFE0FB"/>
              </a:solidFill>
              <a:latin typeface="TypeLand.com 康熙字典體" charset="-120"/>
              <a:ea typeface="TypeLand.com 康熙字典體" charset="-12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1DB700C-FD18-4E7A-B35F-3C03E43350B4}"/>
              </a:ext>
            </a:extLst>
          </p:cNvPr>
          <p:cNvSpPr txBox="1"/>
          <p:nvPr/>
        </p:nvSpPr>
        <p:spPr>
          <a:xfrm>
            <a:off x="3340257" y="3061841"/>
            <a:ext cx="2111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CFE0FB"/>
                </a:solidFill>
                <a:latin typeface="TypeLand.com 康熙字典體" charset="-120"/>
                <a:ea typeface="TypeLand.com 康熙字典體" charset="-120"/>
              </a:rPr>
              <a:t>WASM</a:t>
            </a:r>
            <a:r>
              <a:rPr lang="zh-CN" altLang="en-US" sz="2000" dirty="0">
                <a:solidFill>
                  <a:srgbClr val="CFE0FB"/>
                </a:solidFill>
                <a:latin typeface="TypeLand.com 康熙字典體" charset="-120"/>
                <a:ea typeface="TypeLand.com 康熙字典體" charset="-120"/>
              </a:rPr>
              <a:t>后端介绍</a:t>
            </a:r>
            <a:endParaRPr lang="en-US" altLang="zh-CN" sz="2000" dirty="0">
              <a:solidFill>
                <a:srgbClr val="CFE0FB"/>
              </a:solidFill>
              <a:latin typeface="TypeLand.com 康熙字典體" charset="-120"/>
              <a:ea typeface="TypeLand.com 康熙字典體" charset="-12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61E5762-4D5E-440C-A5B3-0530F4B054D0}"/>
              </a:ext>
            </a:extLst>
          </p:cNvPr>
          <p:cNvSpPr txBox="1"/>
          <p:nvPr/>
        </p:nvSpPr>
        <p:spPr>
          <a:xfrm>
            <a:off x="6961339" y="4151570"/>
            <a:ext cx="2111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43B1E5"/>
                </a:solidFill>
                <a:latin typeface="TypeLand.com 康熙字典體" charset="-120"/>
                <a:ea typeface="TypeLand.com 康熙字典體" charset="-120"/>
              </a:rPr>
              <a:t>上手环节</a:t>
            </a:r>
            <a:endParaRPr lang="en-US" altLang="zh-CN" sz="2000" b="1" dirty="0">
              <a:solidFill>
                <a:srgbClr val="43B1E5"/>
              </a:solidFill>
              <a:latin typeface="TypeLand.com 康熙字典體" charset="-120"/>
              <a:ea typeface="TypeLand.com 康熙字典體" charset="-12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664C504-514A-4CF4-A44C-B338EC28BD1D}"/>
              </a:ext>
            </a:extLst>
          </p:cNvPr>
          <p:cNvSpPr txBox="1"/>
          <p:nvPr/>
        </p:nvSpPr>
        <p:spPr>
          <a:xfrm>
            <a:off x="3348834" y="5770850"/>
            <a:ext cx="2111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CFE0FB"/>
                </a:solidFill>
                <a:latin typeface="TypeLand.com 康熙字典體" charset="-120"/>
                <a:ea typeface="TypeLand.com 康熙字典體" charset="-120"/>
              </a:rPr>
              <a:t>课堂练习</a:t>
            </a:r>
            <a:endParaRPr lang="en-US" altLang="zh-CN" sz="2000" dirty="0">
              <a:solidFill>
                <a:srgbClr val="CFE0FB"/>
              </a:solidFill>
              <a:latin typeface="TypeLand.com 康熙字典體" charset="-120"/>
              <a:ea typeface="TypeLand.com 康熙字典體" charset="-12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580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7" grpId="0" bldLvl="0" animBg="1"/>
      <p:bldP spid="36" grpId="0" bldLvl="0" animBg="1"/>
      <p:bldP spid="35" grpId="0" bldLvl="0" animBg="1"/>
      <p:bldP spid="34" grpId="0" bldLvl="0" animBg="1"/>
      <p:bldP spid="17" grpId="0"/>
      <p:bldP spid="18" grpId="0"/>
      <p:bldP spid="2" grpId="0" bldLvl="0" animBg="1"/>
      <p:bldP spid="2" grpId="1" animBg="1"/>
      <p:bldP spid="25" grpId="0" bldLvl="0" animBg="1"/>
      <p:bldP spid="25" grpId="1" animBg="1"/>
      <p:bldP spid="20" grpId="0" bldLvl="0" animBg="1"/>
      <p:bldP spid="20" grpId="1" animBg="1"/>
      <p:bldP spid="24" grpId="0" bldLvl="0" animBg="1"/>
      <p:bldP spid="24" grpId="1" animBg="1"/>
      <p:bldP spid="29" grpId="0" bldLvl="0" animBg="1"/>
      <p:bldP spid="29" grpId="1" animBg="1"/>
      <p:bldP spid="32" grpId="0" bldLvl="0" animBg="1"/>
      <p:bldP spid="32" grpId="1" animBg="1"/>
      <p:bldP spid="42" grpId="0" bldLvl="0" animBg="1"/>
      <p:bldP spid="43" grpId="0" animBg="1"/>
      <p:bldP spid="43" grpId="1" bldLvl="0" animBg="1"/>
      <p:bldP spid="44" grpId="0" bldLvl="0" animBg="1"/>
      <p:bldP spid="45" grpId="0" bldLvl="0" animBg="1"/>
      <p:bldP spid="27" grpId="0"/>
      <p:bldP spid="28" grpId="0"/>
      <p:bldP spid="38" grpId="0"/>
      <p:bldP spid="3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2*i*3"/>
  <p:tag name="KSO_WM_UNIT_LAYERLEVEL" val="1"/>
  <p:tag name="KSO_WM_TAG_VERSION" val="1.0"/>
  <p:tag name="KSO_WM_BEAUTIFY_FLAG" val="#wm#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3*i*3"/>
  <p:tag name="KSO_WM_UNIT_LAYERLEVEL" val="1"/>
  <p:tag name="KSO_WM_TAG_VERSION" val="1.0"/>
  <p:tag name="KSO_WM_BEAUTIFY_FLAG" val="#wm#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4*i*2"/>
  <p:tag name="KSO_WM_UNIT_LAYERLEVEL" val="1"/>
  <p:tag name="KSO_WM_TAG_VERSION" val="1.0"/>
  <p:tag name="KSO_WM_BEAUTIFY_FLAG" val="#wm#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4*i*3"/>
  <p:tag name="KSO_WM_UNIT_LAYERLEVEL" val="1"/>
  <p:tag name="KSO_WM_TAG_VERSION" val="1.0"/>
  <p:tag name="KSO_WM_BEAUTIFY_FLAG" val="#wm#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4*i*4"/>
  <p:tag name="KSO_WM_UNIT_LAYERLEVEL" val="1"/>
  <p:tag name="KSO_WM_TAG_VERSION" val="1.0"/>
  <p:tag name="KSO_WM_BEAUTIFY_FLAG" val="#wm#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4*i*5"/>
  <p:tag name="KSO_WM_UNIT_LAYERLEVEL" val="1"/>
  <p:tag name="KSO_WM_TAG_VERSION" val="1.0"/>
  <p:tag name="KSO_WM_BEAUTIFY_FLAG" val="#wm#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1_7*a*1"/>
  <p:tag name="KSO_WM_TEMPLATE_CATEGORY" val="custom"/>
  <p:tag name="KSO_WM_TEMPLATE_INDEX" val="20202541"/>
  <p:tag name="KSO_WM_UNIT_LAYERLEVEL" val="1"/>
  <p:tag name="KSO_WM_TAG_VERSION" val="1.0"/>
  <p:tag name="KSO_WM_BEAUTIFY_FLAG" val="#wm#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8"/>
  <p:tag name="KSO_WM_UNIT_COLOR_SCHEME_PARENT_PAGE" val="0_3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custom20204285_4*l_i*1_1"/>
  <p:tag name="KSO_WM_TEMPLATE_CATEGORY" val="custom"/>
  <p:tag name="KSO_WM_TEMPLATE_INDEX" val="20204285"/>
  <p:tag name="KSO_WM_UNIT_LAYERLEVEL" val="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2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custom20204285_4*l_h_i*1_4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1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04285_4*l_h_i*1_3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0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04285_4*l_h_i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9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04285_4*l_h_i*1_1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8"/>
  <p:tag name="KSO_WM_UNIT_COLOR_SCHEME_PARENT_PAGE" val="0_3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custom20204285_4*l_i*1_1"/>
  <p:tag name="KSO_WM_TEMPLATE_CATEGORY" val="custom"/>
  <p:tag name="KSO_WM_TEMPLATE_INDEX" val="20204285"/>
  <p:tag name="KSO_WM_UNIT_LAYERLEVEL" val="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2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custom20204285_4*l_h_i*1_4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1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04285_4*l_h_i*1_3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0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04285_4*l_h_i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9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04285_4*l_h_i*1_1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8"/>
  <p:tag name="KSO_WM_UNIT_COLOR_SCHEME_PARENT_PAGE" val="0_3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custom20204285_4*l_i*1_1"/>
  <p:tag name="KSO_WM_TEMPLATE_CATEGORY" val="custom"/>
  <p:tag name="KSO_WM_TEMPLATE_INDEX" val="20204285"/>
  <p:tag name="KSO_WM_UNIT_LAYERLEVEL" val="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2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custom20204285_4*l_h_i*1_4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1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04285_4*l_h_i*1_3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0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04285_4*l_h_i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9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04285_4*l_h_i*1_1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8"/>
  <p:tag name="KSO_WM_UNIT_COLOR_SCHEME_PARENT_PAGE" val="0_3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custom20204285_4*l_i*1_1"/>
  <p:tag name="KSO_WM_TEMPLATE_CATEGORY" val="custom"/>
  <p:tag name="KSO_WM_TEMPLATE_INDEX" val="20204285"/>
  <p:tag name="KSO_WM_UNIT_LAYERLEVEL" val="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2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custom20204285_4*l_h_i*1_4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1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04285_4*l_h_i*1_3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0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04285_4*l_h_i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9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04285_4*l_h_i*1_1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54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EMPLATE_COLOR_TYPE" val="0"/>
  <p:tag name="KSO_WM_TEMPLATE_MASTER_THUMB_INDEX" val="0"/>
  <p:tag name="KSO_WM_UNIT_SHOW_EDIT_AREA_INDICATION" val="0"/>
  <p:tag name="KSO_WM_TEMPLATE_THUMBS_INDEX" val="1、2、3、4、5、6、7、8、9、10、12、14、15"/>
  <p:tag name="KSO_WM_TAG_VERSION" val="1.0"/>
  <p:tag name="KSO_WM_BEAUTIFY_FLAG" val="#wm#"/>
  <p:tag name="KSO_WM_TEMPLATE_CATEGORY" val="custom"/>
  <p:tag name="KSO_WM_TEMPLATE_INDEX" val="20202541"/>
  <p:tag name="KSO_WM_TEMPLATE_MASTER_TYPE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1.0"/>
  <p:tag name="KSO_WM_BEAUTIFY_FLAG" val="#wm#"/>
  <p:tag name="KSO_WM_SLIDE_BACKGROUND_MASK_FLAG" val="1"/>
  <p:tag name="KSO_WM_UNIT_SUBTYPE" val="q"/>
  <p:tag name="KSO_WM_UNIT_TYPE" val="i"/>
  <p:tag name="KSO_WM_UNIT_INDEX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4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1.1.1.简约白底（红2）">
      <a:dk1>
        <a:srgbClr val="000000"/>
      </a:dk1>
      <a:lt1>
        <a:srgbClr val="FFFFFF"/>
      </a:lt1>
      <a:dk2>
        <a:srgbClr val="F2F2F2"/>
      </a:dk2>
      <a:lt2>
        <a:srgbClr val="FFFFFF"/>
      </a:lt2>
      <a:accent1>
        <a:srgbClr val="D94300"/>
      </a:accent1>
      <a:accent2>
        <a:srgbClr val="CA352A"/>
      </a:accent2>
      <a:accent3>
        <a:srgbClr val="BC2958"/>
      </a:accent3>
      <a:accent4>
        <a:srgbClr val="AD1C83"/>
      </a:accent4>
      <a:accent5>
        <a:srgbClr val="9D0EAF"/>
      </a:accent5>
      <a:accent6>
        <a:srgbClr val="8C00D9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3538</TotalTime>
  <Words>801</Words>
  <Application>Microsoft Office PowerPoint</Application>
  <PresentationFormat>宽屏</PresentationFormat>
  <Paragraphs>98</Paragraphs>
  <Slides>13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TypeLand.com 康熙字典體</vt:lpstr>
      <vt:lpstr>隶书</vt:lpstr>
      <vt:lpstr>微软雅黑</vt:lpstr>
      <vt:lpstr>浙江民間書刻體</vt:lpstr>
      <vt:lpstr>Arial</vt:lpstr>
      <vt:lpstr>Viner Hand ITC</vt:lpstr>
      <vt:lpstr>Wingdings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曾美华</dc:creator>
  <cp:lastModifiedBy>Leon Wang</cp:lastModifiedBy>
  <cp:revision>385</cp:revision>
  <dcterms:created xsi:type="dcterms:W3CDTF">2020-03-27T02:47:50Z</dcterms:created>
  <dcterms:modified xsi:type="dcterms:W3CDTF">2020-05-30T00:53:08Z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1033-2.1.0.3383</vt:lpwstr>
  </property>
  <property fmtid="{D5CDD505-2E9C-101B-9397-08002B2CF9AE}" pid="3" name="_2015_ms_pID_725343">
    <vt:lpwstr>(2)dW3fNBkb+vt4fF0sZ6YQoo8fDI3Z07D12u1gl1YN3cK/gZ74cwqBBZxTIu7wW72oSwbWHrU4
uNyM2NRm0J52ZlOAWrDHjBdB2piM0MFoYk7+/d6oM7SlFFTzHSlYQR8HsPhHVetBsNTvcQvZ
2oGOHL5jSUYkimaMqvLmbuidAByHf8D2079K9s746wFnnbHI3R1Uea4W4eHdbuYOgpg+Tp/b
IIhBso7T7ESvXg/qnH</vt:lpwstr>
  </property>
  <property fmtid="{D5CDD505-2E9C-101B-9397-08002B2CF9AE}" pid="4" name="_2015_ms_pID_7253431">
    <vt:lpwstr>HHaHs5TRaYNv914BdUB6avz4TIalscDp2AyToYs6WGSB4awCSKvVn8
WbAnSJAp+p3oilAuoWLPMT4dT2vg0pwx744A52vwlS7Cmh09chANb+UqEEKpTF4V4pqM44Fq
r4V+TPKdJStsgFgqHQBcLmPZQdAv7JfZCNi6uT/7qZsSzl4ApNiY6YzzCHZPQ8dUTUCGLRu7
ocpXtvtYK4Yo7jXo</vt:lpwstr>
  </property>
</Properties>
</file>